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0" r:id="rId15"/>
    <p:sldId id="272" r:id="rId16"/>
    <p:sldId id="274" r:id="rId17"/>
    <p:sldId id="279" r:id="rId18"/>
    <p:sldId id="275" r:id="rId19"/>
    <p:sldId id="278" r:id="rId20"/>
    <p:sldId id="280" r:id="rId21"/>
    <p:sldId id="281" r:id="rId22"/>
    <p:sldId id="284" r:id="rId23"/>
    <p:sldId id="283" r:id="rId2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1829" autoAdjust="0"/>
  </p:normalViewPr>
  <p:slideViewPr>
    <p:cSldViewPr>
      <p:cViewPr>
        <p:scale>
          <a:sx n="100" d="100"/>
          <a:sy n="100" d="100"/>
        </p:scale>
        <p:origin x="-24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4C0CA3-A5AF-4A87-9DDC-AD96CA9DC175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8628D9-DFF6-4916-9178-68FFA1FE4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28006D-5D12-4A79-8951-8D08B32056A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B52212-A261-4BC1-868A-BD03310F591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06730C-CB03-42C8-BF28-AF9159A57C3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C8600-60B9-44DE-91D8-4F56C0B4DF85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23ED1-15BA-4CDB-A6C6-8B017936C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D3019-F406-4487-8469-2AED0E68E14A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CB485-5764-4C60-BD70-6B8C197B5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7D26D-D6B5-4573-8A5B-F4EF485A6835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A7FAB-50AA-478E-A0F9-4CFC2A21E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4E009-D46C-43B5-BE30-7DA34DF5BD1D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500D2-7C01-42F0-A547-DC7AC1A90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42627-F29E-44C9-9947-C81F3DA6836A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6D229-D974-4F8C-A674-D98E08AA0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43DE7-55F4-44CE-950C-10A10E906210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A2C95-B0FE-44EA-A70A-57895708B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71BC0-C76E-4686-B3E9-8D530CA6BB3E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2FF59-E6AD-4E0E-9399-DEE7FA1D7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60177-221D-4A18-90A6-5BD364E52A9A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62744-48A9-4FBC-BDA8-A5F5A8F57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77C57-0EE5-429D-B4BC-11C3F89804D0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E35DD-8A9F-4298-AED4-B7DF83261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9F09B-5452-4134-A879-B2C2546D885E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3855B-D7A8-4267-A26F-8F99D028C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2EF92-461D-46CC-BB70-AD22F84A4C4A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3B211-B345-4FAE-8E35-284BAEEEE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FCF988-FB78-4564-A31C-E8DAF31915B8}" type="datetimeFigureOut">
              <a:rPr lang="ru-RU"/>
              <a:pPr>
                <a:defRPr/>
              </a:pPr>
              <a:t>27.12.2023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34AF01-2ADC-44C3-9D6B-877BFB1D2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87" r:id="rId9"/>
    <p:sldLayoutId id="2147483678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&#1043;&#1054;&#1058;&#1054;&#1042;&#1067;&#1049;%20&#1041;&#1070;&#1044;&#1046;&#1045;&#1058;%20&#1053;&#1040;%202024%20&#1043;&#1054;&#1044;/&#1041;&#1070;&#1044;&#1046;&#1045;&#1058;%202024/&#1055;&#1056;&#1054;&#1043;&#1056;&#1040;&#1052;&#1052;&#1067;%20&#1053;&#1040;%202024%20&#1043;&#1054;&#1044;/&#1053;&#1072;&#1088;&#1082;&#1086;&#1084;&#1072;&#1085;&#1080;&#1103;%202024.doc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38" y="4221163"/>
            <a:ext cx="6400800" cy="1231900"/>
          </a:xfrm>
        </p:spPr>
        <p:txBody>
          <a:bodyPr/>
          <a:lstStyle/>
          <a:p>
            <a:pPr algn="ctr" eaLnBrk="1" hangingPunct="1"/>
            <a:r>
              <a:rPr lang="ru-RU" b="1" smtClean="0"/>
              <a:t>Бюджет Рудавского сельсовета Обоянского района Курской области на 202</a:t>
            </a:r>
            <a:r>
              <a:rPr lang="ru-RU" b="1" smtClean="0">
                <a:latin typeface="Arial" charset="0"/>
              </a:rPr>
              <a:t>4</a:t>
            </a:r>
            <a:r>
              <a:rPr lang="ru-RU" b="1" smtClean="0"/>
              <a:t> год и на плановый период 202</a:t>
            </a:r>
            <a:r>
              <a:rPr lang="ru-RU" b="1" smtClean="0">
                <a:latin typeface="Arial" charset="0"/>
              </a:rPr>
              <a:t>5</a:t>
            </a:r>
            <a:r>
              <a:rPr lang="ru-RU" b="1" smtClean="0"/>
              <a:t>-202</a:t>
            </a:r>
            <a:r>
              <a:rPr lang="ru-RU" b="1" smtClean="0">
                <a:latin typeface="Arial" charset="0"/>
              </a:rPr>
              <a:t>6</a:t>
            </a:r>
            <a:r>
              <a:rPr lang="ru-RU" b="1" smtClean="0"/>
              <a:t> годы» </a:t>
            </a: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966913"/>
            <a:ext cx="28860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2315" y="908720"/>
            <a:ext cx="74653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Бюджет для граждан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1"/>
          <p:cNvSpPr>
            <a:spLocks noChangeArrowheads="1"/>
          </p:cNvSpPr>
          <p:nvPr/>
        </p:nvSpPr>
        <p:spPr bwMode="auto">
          <a:xfrm>
            <a:off x="755650" y="549275"/>
            <a:ext cx="799306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b="1" u="sng"/>
              <a:t>Бюджетная классификация Российской Федерации</a:t>
            </a:r>
            <a:r>
              <a:rPr lang="ru-RU" altLang="ru-RU" sz="1400"/>
              <a:t> – группировка доходов,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/>
              <a:t>расходов и источников финансирования дефицитов бюджетов бюджетной системы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/>
              <a:t>Российской Федерации, используемая для составления и исполнения бюджетов,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/>
              <a:t> составления бюджетной отчётности, обеспечивающей сопоставимость показателей бюджетов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/>
              <a:t> бюджетной системы Российской Федерации (статья 18 Бюджетного Кодекса)</a:t>
            </a:r>
          </a:p>
          <a:p>
            <a:endParaRPr lang="ru-RU" altLang="ru-RU" sz="1400"/>
          </a:p>
        </p:txBody>
      </p:sp>
      <p:sp>
        <p:nvSpPr>
          <p:cNvPr id="23554" name="Line 183"/>
          <p:cNvSpPr>
            <a:spLocks noChangeShapeType="1"/>
          </p:cNvSpPr>
          <p:nvPr/>
        </p:nvSpPr>
        <p:spPr bwMode="auto">
          <a:xfrm>
            <a:off x="2984500" y="2233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5" name="Line 198"/>
          <p:cNvSpPr>
            <a:spLocks noChangeShapeType="1"/>
          </p:cNvSpPr>
          <p:nvPr/>
        </p:nvSpPr>
        <p:spPr bwMode="auto">
          <a:xfrm>
            <a:off x="4083050" y="2233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6" name="Line 583"/>
          <p:cNvSpPr>
            <a:spLocks noChangeShapeType="1"/>
          </p:cNvSpPr>
          <p:nvPr/>
        </p:nvSpPr>
        <p:spPr bwMode="auto">
          <a:xfrm>
            <a:off x="2984500" y="32686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7" name="Line 598"/>
          <p:cNvSpPr>
            <a:spLocks noChangeShapeType="1"/>
          </p:cNvSpPr>
          <p:nvPr/>
        </p:nvSpPr>
        <p:spPr bwMode="auto">
          <a:xfrm>
            <a:off x="4083050" y="32686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7" name="Group 1261"/>
          <p:cNvGraphicFramePr>
            <a:graphicFrameLocks/>
          </p:cNvGraphicFramePr>
          <p:nvPr/>
        </p:nvGraphicFramePr>
        <p:xfrm>
          <a:off x="827088" y="2062163"/>
          <a:ext cx="7848600" cy="2160587"/>
        </p:xfrm>
        <a:graphic>
          <a:graphicData uri="http://schemas.openxmlformats.org/drawingml/2006/table">
            <a:tbl>
              <a:tblPr/>
              <a:tblGrid>
                <a:gridCol w="388937"/>
                <a:gridCol w="390525"/>
                <a:gridCol w="387350"/>
                <a:gridCol w="344488"/>
                <a:gridCol w="360362"/>
                <a:gridCol w="431800"/>
                <a:gridCol w="431800"/>
                <a:gridCol w="217488"/>
                <a:gridCol w="214312"/>
                <a:gridCol w="360363"/>
                <a:gridCol w="360362"/>
                <a:gridCol w="360363"/>
                <a:gridCol w="360362"/>
                <a:gridCol w="358775"/>
                <a:gridCol w="360363"/>
                <a:gridCol w="360362"/>
                <a:gridCol w="360363"/>
                <a:gridCol w="576262"/>
                <a:gridCol w="719138"/>
                <a:gridCol w="504825"/>
              </a:tblGrid>
              <a:tr h="620713">
                <a:tc gridSpan="2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Структура 20-значного, единого для бюджетов бюджетной системы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Российской Федерации кода классификации расходов бюджетов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025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главного распорядителя бюджетных средств (ГРБС)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раздела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подраздела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целевой статьи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вида расходов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статьи (подстатьи) классификации операций сектора государственного управления (КОСГУ), в части расходов бюджетов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42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группа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подгруппа 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элемент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</a:tr>
            </a:tbl>
          </a:graphicData>
        </a:graphic>
      </p:graphicFrame>
      <p:sp>
        <p:nvSpPr>
          <p:cNvPr id="23615" name="AutoShape 1241"/>
          <p:cNvSpPr>
            <a:spLocks noChangeArrowheads="1"/>
          </p:cNvSpPr>
          <p:nvPr/>
        </p:nvSpPr>
        <p:spPr bwMode="auto">
          <a:xfrm>
            <a:off x="1641475" y="4237038"/>
            <a:ext cx="1068388" cy="1217612"/>
          </a:xfrm>
          <a:prstGeom prst="parallelogram">
            <a:avLst>
              <a:gd name="adj" fmla="val 32907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900"/>
              <a:t>Разделы </a:t>
            </a:r>
          </a:p>
          <a:p>
            <a:r>
              <a:rPr lang="ru-RU" altLang="ru-RU" sz="900"/>
              <a:t>определяют</a:t>
            </a:r>
          </a:p>
          <a:p>
            <a:r>
              <a:rPr lang="ru-RU" altLang="ru-RU" sz="900"/>
              <a:t>отраслевое </a:t>
            </a:r>
          </a:p>
          <a:p>
            <a:r>
              <a:rPr lang="ru-RU" altLang="ru-RU" sz="900"/>
              <a:t>направление</a:t>
            </a:r>
          </a:p>
          <a:p>
            <a:r>
              <a:rPr lang="ru-RU" altLang="ru-RU" sz="900"/>
              <a:t>расходов</a:t>
            </a:r>
          </a:p>
        </p:txBody>
      </p:sp>
      <p:sp>
        <p:nvSpPr>
          <p:cNvPr id="23616" name="AutoShape 1242"/>
          <p:cNvSpPr>
            <a:spLocks noChangeArrowheads="1"/>
          </p:cNvSpPr>
          <p:nvPr/>
        </p:nvSpPr>
        <p:spPr bwMode="auto">
          <a:xfrm>
            <a:off x="2373313" y="4227513"/>
            <a:ext cx="1222375" cy="1223962"/>
          </a:xfrm>
          <a:prstGeom prst="parallelogram">
            <a:avLst>
              <a:gd name="adj" fmla="val 27667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900"/>
              <a:t>Подразделы</a:t>
            </a:r>
          </a:p>
          <a:p>
            <a:r>
              <a:rPr lang="ru-RU" altLang="ru-RU" sz="900"/>
              <a:t>детализируют</a:t>
            </a:r>
          </a:p>
          <a:p>
            <a:r>
              <a:rPr lang="ru-RU" altLang="ru-RU" sz="900"/>
              <a:t>направления </a:t>
            </a:r>
          </a:p>
          <a:p>
            <a:r>
              <a:rPr lang="ru-RU" altLang="ru-RU" sz="900"/>
              <a:t>в разделах</a:t>
            </a:r>
          </a:p>
        </p:txBody>
      </p:sp>
      <p:sp>
        <p:nvSpPr>
          <p:cNvPr id="23617" name="AutoShape 1245"/>
          <p:cNvSpPr>
            <a:spLocks noChangeArrowheads="1"/>
          </p:cNvSpPr>
          <p:nvPr/>
        </p:nvSpPr>
        <p:spPr bwMode="auto">
          <a:xfrm>
            <a:off x="523875" y="4227513"/>
            <a:ext cx="1455738" cy="1223962"/>
          </a:xfrm>
          <a:prstGeom prst="parallelogram">
            <a:avLst>
              <a:gd name="adj" fmla="val 2463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900"/>
              <a:t>Уникальный </a:t>
            </a:r>
          </a:p>
          <a:p>
            <a:r>
              <a:rPr lang="ru-RU" altLang="ru-RU" sz="900"/>
              <a:t>код для каждого</a:t>
            </a:r>
          </a:p>
          <a:p>
            <a:r>
              <a:rPr lang="ru-RU" altLang="ru-RU" sz="900"/>
              <a:t> ГРБС</a:t>
            </a:r>
          </a:p>
        </p:txBody>
      </p:sp>
      <p:sp>
        <p:nvSpPr>
          <p:cNvPr id="23618" name="AutoShape 1249"/>
          <p:cNvSpPr>
            <a:spLocks noChangeArrowheads="1"/>
          </p:cNvSpPr>
          <p:nvPr/>
        </p:nvSpPr>
        <p:spPr bwMode="auto">
          <a:xfrm>
            <a:off x="3233738" y="4227513"/>
            <a:ext cx="2590800" cy="1217612"/>
          </a:xfrm>
          <a:prstGeom prst="parallelogram">
            <a:avLst>
              <a:gd name="adj" fmla="val 28429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900"/>
              <a:t>Целевые статьи обеспечивают</a:t>
            </a:r>
          </a:p>
          <a:p>
            <a:r>
              <a:rPr lang="ru-RU" altLang="ru-RU" sz="900"/>
              <a:t>привязку бюджетных ассигнований</a:t>
            </a:r>
          </a:p>
          <a:p>
            <a:r>
              <a:rPr lang="ru-RU" altLang="ru-RU" sz="900"/>
              <a:t>к конкретным программам, </a:t>
            </a:r>
          </a:p>
          <a:p>
            <a:r>
              <a:rPr lang="ru-RU" altLang="ru-RU" sz="900"/>
              <a:t>направлениям деятельности</a:t>
            </a:r>
          </a:p>
          <a:p>
            <a:r>
              <a:rPr lang="ru-RU" altLang="ru-RU" sz="900"/>
              <a:t>субъектов бюджетного</a:t>
            </a:r>
          </a:p>
          <a:p>
            <a:r>
              <a:rPr lang="ru-RU" altLang="ru-RU" sz="900"/>
              <a:t>планирования и участников</a:t>
            </a:r>
          </a:p>
          <a:p>
            <a:r>
              <a:rPr lang="ru-RU" altLang="ru-RU" sz="900"/>
              <a:t>бюджетного процесса</a:t>
            </a:r>
          </a:p>
          <a:p>
            <a:r>
              <a:rPr lang="ru-RU" altLang="ru-RU" sz="900"/>
              <a:t>в рамках подразделов</a:t>
            </a:r>
          </a:p>
        </p:txBody>
      </p:sp>
      <p:sp>
        <p:nvSpPr>
          <p:cNvPr id="23619" name="AutoShape 1250"/>
          <p:cNvSpPr>
            <a:spLocks noChangeArrowheads="1"/>
          </p:cNvSpPr>
          <p:nvPr/>
        </p:nvSpPr>
        <p:spPr bwMode="auto">
          <a:xfrm>
            <a:off x="5364163" y="4222750"/>
            <a:ext cx="1657350" cy="1223963"/>
          </a:xfrm>
          <a:prstGeom prst="parallelogram">
            <a:avLst>
              <a:gd name="adj" fmla="val 33852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900"/>
              <a:t>Виды расходов</a:t>
            </a:r>
          </a:p>
          <a:p>
            <a:r>
              <a:rPr lang="ru-RU" altLang="ru-RU" sz="900"/>
              <a:t>Указывают вид</a:t>
            </a:r>
          </a:p>
          <a:p>
            <a:r>
              <a:rPr lang="ru-RU" altLang="ru-RU" sz="900"/>
              <a:t>Бюджетных </a:t>
            </a:r>
          </a:p>
          <a:p>
            <a:r>
              <a:rPr lang="ru-RU" altLang="ru-RU" sz="900"/>
              <a:t>ассигнований</a:t>
            </a:r>
          </a:p>
        </p:txBody>
      </p:sp>
      <p:sp>
        <p:nvSpPr>
          <p:cNvPr id="23620" name="AutoShape 1251"/>
          <p:cNvSpPr>
            <a:spLocks noChangeArrowheads="1"/>
          </p:cNvSpPr>
          <p:nvPr/>
        </p:nvSpPr>
        <p:spPr bwMode="auto">
          <a:xfrm>
            <a:off x="6516688" y="4221163"/>
            <a:ext cx="2160587" cy="1223962"/>
          </a:xfrm>
          <a:prstGeom prst="parallelogram">
            <a:avLst>
              <a:gd name="adj" fmla="val 29690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900"/>
              <a:t>КОСГУ отражает </a:t>
            </a:r>
          </a:p>
          <a:p>
            <a:r>
              <a:rPr lang="ru-RU" altLang="ru-RU" sz="900"/>
              <a:t>экономическое содержание</a:t>
            </a:r>
          </a:p>
          <a:p>
            <a:r>
              <a:rPr lang="ru-RU" altLang="ru-RU" sz="900"/>
              <a:t>операций государственного</a:t>
            </a:r>
          </a:p>
          <a:p>
            <a:r>
              <a:rPr lang="ru-RU" altLang="ru-RU" sz="900"/>
              <a:t>сектора. В решении</a:t>
            </a:r>
          </a:p>
          <a:p>
            <a:r>
              <a:rPr lang="ru-RU" altLang="ru-RU" sz="900"/>
              <a:t>о бюджете не </a:t>
            </a:r>
          </a:p>
          <a:p>
            <a:r>
              <a:rPr lang="ru-RU" altLang="ru-RU" sz="900"/>
              <a:t>применяется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800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и расходы бюджета</a:t>
            </a:r>
          </a:p>
        </p:txBody>
      </p:sp>
      <p:sp>
        <p:nvSpPr>
          <p:cNvPr id="24578" name="Text Box 8"/>
          <p:cNvSpPr txBox="1">
            <a:spLocks noChangeArrowheads="1"/>
          </p:cNvSpPr>
          <p:nvPr/>
        </p:nvSpPr>
        <p:spPr bwMode="auto">
          <a:xfrm>
            <a:off x="914400" y="1412875"/>
            <a:ext cx="698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 b="1"/>
              <a:t>ПРИНЦИП разграничения</a:t>
            </a:r>
            <a:r>
              <a:rPr lang="ru-RU" altLang="ru-RU" sz="1800"/>
              <a:t> доходов, расходов и источников финансирования дефицита бюджета</a:t>
            </a:r>
          </a:p>
        </p:txBody>
      </p:sp>
      <p:sp>
        <p:nvSpPr>
          <p:cNvPr id="24579" name="Text Box 13"/>
          <p:cNvSpPr txBox="1">
            <a:spLocks noChangeArrowheads="1"/>
          </p:cNvSpPr>
          <p:nvPr/>
        </p:nvSpPr>
        <p:spPr bwMode="auto">
          <a:xfrm>
            <a:off x="900113" y="2492375"/>
            <a:ext cx="50403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ru-RU" sz="1800"/>
              <a:t>За каждым бюджетом в соответствии с законодательством Российской Федерации закреплены ДОХОДЫ, РАСХОДЫ и источники финансирования дефицита бюджета</a:t>
            </a:r>
          </a:p>
        </p:txBody>
      </p:sp>
      <p:sp>
        <p:nvSpPr>
          <p:cNvPr id="24580" name="Text Box 12"/>
          <p:cNvSpPr txBox="1">
            <a:spLocks noChangeArrowheads="1"/>
          </p:cNvSpPr>
          <p:nvPr/>
        </p:nvSpPr>
        <p:spPr bwMode="auto">
          <a:xfrm>
            <a:off x="830263" y="4149725"/>
            <a:ext cx="76327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ru-RU" sz="1600"/>
              <a:t>Разграничение </a:t>
            </a:r>
            <a:r>
              <a:rPr lang="ru-RU" altLang="ru-RU" sz="1600" b="1" u="sng"/>
              <a:t>доходов </a:t>
            </a:r>
            <a:r>
              <a:rPr lang="ru-RU" altLang="ru-RU" sz="1600"/>
              <a:t>бюджетов установлено Бюджетным Кодексом Российской Федерации, региональным и муниципальным законодательством</a:t>
            </a:r>
          </a:p>
          <a:p>
            <a:pPr algn="l">
              <a:spcBef>
                <a:spcPct val="50000"/>
              </a:spcBef>
            </a:pPr>
            <a:r>
              <a:rPr lang="ru-RU" altLang="ru-RU" sz="1600"/>
              <a:t>Разграничение </a:t>
            </a:r>
            <a:r>
              <a:rPr lang="ru-RU" altLang="ru-RU" sz="1600" b="1" u="sng"/>
              <a:t>расходов</a:t>
            </a:r>
            <a:r>
              <a:rPr lang="ru-RU" altLang="ru-RU" sz="1600"/>
              <a:t> бюджетов установлено Федеральными законами от 06.10.1999 г. № 184-ФЗ «Об общих принципах организации законодательных (представительных) и исполнительных органов государственной власти субъектов РФ», от 06.10.2003г. № 131-ФЗ «Об общих принципах местного самоуправления в Российской Федерации», региональным и муниципальным законодательством</a:t>
            </a:r>
          </a:p>
        </p:txBody>
      </p:sp>
      <p:pic>
        <p:nvPicPr>
          <p:cNvPr id="24581" name="Picture 10" descr="fd9511e647e9fcee6bbfa44aac3b66e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0" y="2184400"/>
            <a:ext cx="2624138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85165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000" b="1" i="1" kern="0" dirty="0" smtClean="0"/>
              <a:t>Доходы бюджета</a:t>
            </a:r>
            <a:r>
              <a:rPr lang="ru-RU" altLang="ru-RU" sz="1800" kern="0" dirty="0" smtClean="0"/>
              <a:t> – поступающие в бюджет денежные средства, за исключением средств, являющихся источниками финансирования дефицита</a:t>
            </a:r>
          </a:p>
        </p:txBody>
      </p:sp>
      <p:sp>
        <p:nvSpPr>
          <p:cNvPr id="25602" name="Rectangle 19"/>
          <p:cNvSpPr>
            <a:spLocks noChangeArrowheads="1"/>
          </p:cNvSpPr>
          <p:nvPr/>
        </p:nvSpPr>
        <p:spPr bwMode="auto">
          <a:xfrm>
            <a:off x="871538" y="3511550"/>
            <a:ext cx="2305050" cy="280828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altLang="ru-RU" sz="1400"/>
              <a:t>Поступления от уплаты </a:t>
            </a:r>
          </a:p>
          <a:p>
            <a:pPr algn="l"/>
            <a:r>
              <a:rPr lang="ru-RU" altLang="ru-RU" sz="1400"/>
              <a:t>налогов, установленных </a:t>
            </a:r>
          </a:p>
          <a:p>
            <a:pPr algn="l"/>
            <a:r>
              <a:rPr lang="ru-RU" altLang="ru-RU" sz="1400"/>
              <a:t>Налоговым Кодексом РФ:</a:t>
            </a:r>
          </a:p>
          <a:p>
            <a:pPr algn="l"/>
            <a:r>
              <a:rPr lang="ru-RU" altLang="ru-RU" sz="1400"/>
              <a:t>-налог на доходы </a:t>
            </a:r>
          </a:p>
          <a:p>
            <a:pPr algn="l"/>
            <a:r>
              <a:rPr lang="ru-RU" altLang="ru-RU" sz="1400"/>
              <a:t>физических лиц;</a:t>
            </a:r>
          </a:p>
          <a:p>
            <a:pPr algn="l">
              <a:buFontTx/>
              <a:buChar char="-"/>
            </a:pPr>
            <a:r>
              <a:rPr lang="ru-RU" altLang="ru-RU" sz="1400"/>
              <a:t>акцизы;</a:t>
            </a:r>
          </a:p>
          <a:p>
            <a:pPr algn="l"/>
            <a:r>
              <a:rPr lang="ru-RU" altLang="ru-RU" sz="1400"/>
              <a:t>-налоги на совокупный </a:t>
            </a:r>
          </a:p>
          <a:p>
            <a:pPr algn="l"/>
            <a:r>
              <a:rPr lang="ru-RU" altLang="ru-RU" sz="1400"/>
              <a:t> доход;</a:t>
            </a:r>
          </a:p>
          <a:p>
            <a:pPr algn="l"/>
            <a:r>
              <a:rPr lang="ru-RU" altLang="ru-RU" sz="1400"/>
              <a:t>-налоги на имущество;</a:t>
            </a:r>
          </a:p>
          <a:p>
            <a:pPr algn="l">
              <a:buFontTx/>
              <a:buChar char="-"/>
            </a:pPr>
            <a:r>
              <a:rPr lang="ru-RU" altLang="ru-RU" sz="1400"/>
              <a:t>госпошлина</a:t>
            </a:r>
          </a:p>
        </p:txBody>
      </p:sp>
      <p:sp>
        <p:nvSpPr>
          <p:cNvPr id="25603" name="Rectangle 20"/>
          <p:cNvSpPr>
            <a:spLocks noChangeArrowheads="1"/>
          </p:cNvSpPr>
          <p:nvPr/>
        </p:nvSpPr>
        <p:spPr bwMode="auto">
          <a:xfrm>
            <a:off x="3549650" y="3505200"/>
            <a:ext cx="2663825" cy="280828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altLang="ru-RU" sz="1400"/>
              <a:t>Платежи, установленные</a:t>
            </a:r>
          </a:p>
          <a:p>
            <a:pPr algn="l"/>
            <a:r>
              <a:rPr lang="ru-RU" altLang="ru-RU" sz="1400"/>
              <a:t> законодательством </a:t>
            </a:r>
          </a:p>
          <a:p>
            <a:pPr algn="l"/>
            <a:r>
              <a:rPr lang="ru-RU" altLang="ru-RU" sz="1400"/>
              <a:t>Российской Федерации:</a:t>
            </a:r>
          </a:p>
          <a:p>
            <a:pPr algn="l"/>
            <a:r>
              <a:rPr lang="ru-RU" altLang="ru-RU" sz="1400"/>
              <a:t>-арендная плата за землю;</a:t>
            </a:r>
          </a:p>
          <a:p>
            <a:pPr algn="l"/>
            <a:r>
              <a:rPr lang="ru-RU" altLang="ru-RU" sz="1400"/>
              <a:t>-доходы от использования</a:t>
            </a:r>
          </a:p>
          <a:p>
            <a:pPr algn="l"/>
            <a:r>
              <a:rPr lang="ru-RU" altLang="ru-RU" sz="1400"/>
              <a:t>муниципального имущества;</a:t>
            </a:r>
          </a:p>
          <a:p>
            <a:pPr algn="l"/>
            <a:r>
              <a:rPr lang="ru-RU" altLang="ru-RU" sz="1400"/>
              <a:t>-доходы от реализации</a:t>
            </a:r>
          </a:p>
          <a:p>
            <a:pPr algn="l"/>
            <a:r>
              <a:rPr lang="ru-RU" altLang="ru-RU" sz="1400"/>
              <a:t>муниципального имущества;</a:t>
            </a:r>
          </a:p>
          <a:p>
            <a:pPr algn="l"/>
            <a:r>
              <a:rPr lang="ru-RU" altLang="ru-RU" sz="1400"/>
              <a:t>-доходы от продажи</a:t>
            </a:r>
          </a:p>
          <a:p>
            <a:pPr algn="l"/>
            <a:r>
              <a:rPr lang="ru-RU" altLang="ru-RU" sz="1400"/>
              <a:t>земельных участков;</a:t>
            </a:r>
          </a:p>
          <a:p>
            <a:pPr algn="l"/>
            <a:r>
              <a:rPr lang="ru-RU" altLang="ru-RU" sz="1400"/>
              <a:t>-штрафы за нарушение </a:t>
            </a:r>
          </a:p>
          <a:p>
            <a:pPr algn="l"/>
            <a:r>
              <a:rPr lang="ru-RU" altLang="ru-RU" sz="1400"/>
              <a:t>законодательства;</a:t>
            </a:r>
          </a:p>
          <a:p>
            <a:pPr algn="l"/>
            <a:r>
              <a:rPr lang="ru-RU" altLang="ru-RU" sz="1400"/>
              <a:t>-прочие </a:t>
            </a:r>
          </a:p>
        </p:txBody>
      </p:sp>
      <p:sp>
        <p:nvSpPr>
          <p:cNvPr id="25604" name="Rectangle 21"/>
          <p:cNvSpPr>
            <a:spLocks noChangeArrowheads="1"/>
          </p:cNvSpPr>
          <p:nvPr/>
        </p:nvSpPr>
        <p:spPr bwMode="auto">
          <a:xfrm>
            <a:off x="6346825" y="3511550"/>
            <a:ext cx="2305050" cy="280828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400"/>
              <a:t>Поступления от других</a:t>
            </a:r>
          </a:p>
          <a:p>
            <a:r>
              <a:rPr lang="ru-RU" altLang="ru-RU" sz="1400"/>
              <a:t> бюджетов (межбюджетные </a:t>
            </a:r>
          </a:p>
          <a:p>
            <a:r>
              <a:rPr lang="ru-RU" altLang="ru-RU" sz="1400"/>
              <a:t>трансферты),организаций, </a:t>
            </a:r>
          </a:p>
          <a:p>
            <a:r>
              <a:rPr lang="ru-RU" altLang="ru-RU" sz="1400"/>
              <a:t>граждан (кроме налоговых</a:t>
            </a:r>
          </a:p>
          <a:p>
            <a:r>
              <a:rPr lang="ru-RU" altLang="ru-RU" sz="1400"/>
              <a:t>и неналоговых доходов)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1727200" y="3013075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800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235825" y="3019425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800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508500" y="3019425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800"/>
          </a:p>
        </p:txBody>
      </p:sp>
      <p:grpSp>
        <p:nvGrpSpPr>
          <p:cNvPr id="10" name="Organization Chart 10"/>
          <p:cNvGrpSpPr>
            <a:grpSpLocks/>
          </p:cNvGrpSpPr>
          <p:nvPr/>
        </p:nvGrpSpPr>
        <p:grpSpPr bwMode="auto">
          <a:xfrm>
            <a:off x="871265" y="1273820"/>
            <a:ext cx="7772400" cy="2044700"/>
            <a:chOff x="410" y="705"/>
            <a:chExt cx="4236" cy="1288"/>
          </a:xfrm>
          <a:blipFill>
            <a:blip r:embed="rId3"/>
            <a:tile tx="0" ty="0" sx="100000" sy="100000" flip="none" algn="tl"/>
          </a:blipFill>
        </p:grpSpPr>
        <p:cxnSp>
          <p:nvCxnSpPr>
            <p:cNvPr id="8196" name="_s819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5400000" flipH="1">
              <a:off x="3187" y="577"/>
              <a:ext cx="144" cy="145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7" name="_s8197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16200000">
              <a:off x="2457" y="1306"/>
              <a:ext cx="144" cy="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8" name="_s8198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16200000">
              <a:off x="1727" y="576"/>
              <a:ext cx="144" cy="146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11" name="_s8199"/>
            <p:cNvSpPr>
              <a:spLocks noChangeArrowheads="1"/>
            </p:cNvSpPr>
            <p:nvPr/>
          </p:nvSpPr>
          <p:spPr bwMode="auto">
            <a:xfrm>
              <a:off x="1800" y="919"/>
              <a:ext cx="1457" cy="31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eaLnBrk="0" hangingPunct="0">
                <a:defRPr/>
              </a:pPr>
              <a:r>
                <a:rPr lang="ru-RU" altLang="ru-RU" sz="2400"/>
                <a:t>Доходы бюджета</a:t>
              </a:r>
            </a:p>
          </p:txBody>
        </p:sp>
        <p:sp>
          <p:nvSpPr>
            <p:cNvPr id="12" name="_s8200"/>
            <p:cNvSpPr>
              <a:spLocks noChangeArrowheads="1"/>
            </p:cNvSpPr>
            <p:nvPr/>
          </p:nvSpPr>
          <p:spPr bwMode="auto">
            <a:xfrm>
              <a:off x="41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eaLnBrk="0" hangingPunct="0">
                <a:defRPr/>
              </a:pPr>
              <a:r>
                <a:rPr lang="ru-RU" altLang="ru-RU" sz="1700" dirty="0"/>
                <a:t>Налоговые доходы</a:t>
              </a:r>
            </a:p>
          </p:txBody>
        </p:sp>
        <p:sp>
          <p:nvSpPr>
            <p:cNvPr id="13" name="_s8201"/>
            <p:cNvSpPr>
              <a:spLocks noChangeArrowheads="1"/>
            </p:cNvSpPr>
            <p:nvPr/>
          </p:nvSpPr>
          <p:spPr bwMode="auto">
            <a:xfrm>
              <a:off x="187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eaLnBrk="0" hangingPunct="0">
                <a:defRPr/>
              </a:pPr>
              <a:r>
                <a:rPr lang="ru-RU" altLang="ru-RU" sz="1700" dirty="0"/>
                <a:t>Неналоговые доходы</a:t>
              </a:r>
            </a:p>
          </p:txBody>
        </p:sp>
        <p:sp>
          <p:nvSpPr>
            <p:cNvPr id="14" name="_s8202"/>
            <p:cNvSpPr>
              <a:spLocks noChangeArrowheads="1"/>
            </p:cNvSpPr>
            <p:nvPr/>
          </p:nvSpPr>
          <p:spPr bwMode="auto">
            <a:xfrm>
              <a:off x="333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eaLnBrk="0" hangingPunct="0">
                <a:defRPr/>
              </a:pPr>
              <a:r>
                <a:rPr lang="ru-RU" altLang="ru-RU" sz="1700"/>
                <a:t>Безвозмездные </a:t>
              </a:r>
            </a:p>
            <a:p>
              <a:pPr eaLnBrk="0" hangingPunct="0">
                <a:defRPr/>
              </a:pPr>
              <a:r>
                <a:rPr lang="ru-RU" altLang="ru-RU" sz="1700"/>
                <a:t>поступления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2688" y="277813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b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межбюджетных отношениях</a:t>
            </a:r>
          </a:p>
        </p:txBody>
      </p:sp>
      <p:sp>
        <p:nvSpPr>
          <p:cNvPr id="27650" name="AutoShape 8"/>
          <p:cNvSpPr>
            <a:spLocks noChangeArrowheads="1"/>
          </p:cNvSpPr>
          <p:nvPr/>
        </p:nvSpPr>
        <p:spPr bwMode="auto">
          <a:xfrm>
            <a:off x="2411413" y="2781300"/>
            <a:ext cx="4248150" cy="2016125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800" b="1" i="1"/>
              <a:t>Межбюджетные трансферты</a:t>
            </a:r>
            <a:r>
              <a:rPr lang="ru-RU" altLang="ru-RU" sz="1800"/>
              <a:t> – </a:t>
            </a:r>
          </a:p>
          <a:p>
            <a:r>
              <a:rPr lang="ru-RU" altLang="ru-RU" sz="1600"/>
              <a:t>это средства,</a:t>
            </a:r>
          </a:p>
          <a:p>
            <a:r>
              <a:rPr lang="ru-RU" altLang="ru-RU" sz="1600"/>
              <a:t>предоставляемые одним бюджетом</a:t>
            </a:r>
          </a:p>
          <a:p>
            <a:r>
              <a:rPr lang="ru-RU" altLang="ru-RU" sz="1600"/>
              <a:t>бюджетной системы Российской Федерации</a:t>
            </a:r>
          </a:p>
          <a:p>
            <a:r>
              <a:rPr lang="ru-RU" altLang="ru-RU" sz="1600"/>
              <a:t>другому бюджету бюджетной системы </a:t>
            </a:r>
          </a:p>
          <a:p>
            <a:r>
              <a:rPr lang="ru-RU" altLang="ru-RU" sz="1600"/>
              <a:t>Российской Федерации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1352550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+mn-lt"/>
              <a:cs typeface="+mn-cs"/>
            </a:endParaRPr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2017713" cy="2159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latin typeface="+mn-lt"/>
                <a:cs typeface="+mn-cs"/>
              </a:rPr>
              <a:t>Дотации</a:t>
            </a:r>
            <a:r>
              <a:rPr lang="ru-RU" sz="1800" i="1">
                <a:latin typeface="+mn-lt"/>
                <a:cs typeface="+mn-cs"/>
              </a:rPr>
              <a:t> </a:t>
            </a:r>
            <a:r>
              <a:rPr lang="ru-RU" sz="1400" i="1">
                <a:latin typeface="+mn-lt"/>
                <a:cs typeface="+mn-cs"/>
              </a:rPr>
              <a:t>(</a:t>
            </a:r>
            <a:r>
              <a:rPr lang="ru-RU" sz="1400">
                <a:latin typeface="+mn-lt"/>
                <a:cs typeface="+mn-cs"/>
              </a:rPr>
              <a:t>от лат. "</a:t>
            </a:r>
            <a:r>
              <a:rPr lang="en-US" sz="1400">
                <a:latin typeface="+mn-lt"/>
                <a:cs typeface="+mn-cs"/>
              </a:rPr>
              <a:t>Dotatio</a:t>
            </a:r>
            <a:r>
              <a:rPr lang="ru-RU" sz="1400">
                <a:latin typeface="+mn-lt"/>
                <a:cs typeface="+mn-cs"/>
              </a:rPr>
              <a:t>" – дар, пожертвование</a:t>
            </a:r>
            <a:r>
              <a:rPr lang="ru-RU" sz="1400" i="1">
                <a:latin typeface="+mn-lt"/>
                <a:cs typeface="+mn-cs"/>
              </a:rPr>
              <a:t>) – </a:t>
            </a:r>
            <a:r>
              <a:rPr lang="ru-RU" sz="1400">
                <a:latin typeface="+mn-lt"/>
                <a:cs typeface="+mn-cs"/>
              </a:rPr>
              <a:t>предоставляются без определения конкретной цели их использования</a:t>
            </a:r>
            <a:endParaRPr lang="ru-RU" sz="1400" i="1">
              <a:latin typeface="+mn-lt"/>
              <a:cs typeface="+mn-cs"/>
            </a:endParaRPr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250825" y="4868863"/>
            <a:ext cx="3384550" cy="1838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i="1">
                <a:latin typeface="+mn-lt"/>
                <a:cs typeface="+mn-cs"/>
              </a:rPr>
              <a:t>Субвенции</a:t>
            </a:r>
            <a:r>
              <a:rPr lang="ru-RU" sz="1800">
                <a:latin typeface="+mn-lt"/>
                <a:cs typeface="+mn-cs"/>
              </a:rPr>
              <a:t> </a:t>
            </a:r>
            <a:r>
              <a:rPr lang="ru-RU" sz="1400">
                <a:latin typeface="+mn-lt"/>
                <a:cs typeface="+mn-cs"/>
              </a:rPr>
              <a:t>(от лат. "</a:t>
            </a:r>
            <a:r>
              <a:rPr lang="en-US" sz="1400">
                <a:latin typeface="+mn-lt"/>
                <a:cs typeface="+mn-cs"/>
              </a:rPr>
              <a:t>Subvenire</a:t>
            </a:r>
            <a:r>
              <a:rPr lang="ru-RU" sz="1400">
                <a:latin typeface="+mn-lt"/>
                <a:cs typeface="+mn-cs"/>
              </a:rPr>
              <a:t>" –</a:t>
            </a:r>
            <a:r>
              <a:rPr lang="en-US" sz="1400">
                <a:latin typeface="+mn-lt"/>
                <a:cs typeface="+mn-cs"/>
              </a:rPr>
              <a:t> </a:t>
            </a:r>
            <a:r>
              <a:rPr lang="ru-RU" sz="1400">
                <a:latin typeface="+mn-lt"/>
                <a:cs typeface="+mn-cs"/>
              </a:rPr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 sz="1800">
              <a:latin typeface="+mn-lt"/>
              <a:cs typeface="+mn-cs"/>
            </a:endParaRPr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5508625" y="4868863"/>
            <a:ext cx="3455988" cy="1828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i="1">
                <a:latin typeface="+mn-lt"/>
                <a:cs typeface="+mn-cs"/>
              </a:rPr>
              <a:t>Субсидии</a:t>
            </a:r>
            <a:r>
              <a:rPr lang="ru-RU" sz="1800">
                <a:latin typeface="+mn-lt"/>
                <a:cs typeface="+mn-cs"/>
              </a:rPr>
              <a:t> </a:t>
            </a:r>
            <a:r>
              <a:rPr lang="ru-RU" sz="1400">
                <a:latin typeface="+mn-lt"/>
                <a:cs typeface="+mn-cs"/>
              </a:rPr>
              <a:t>(от лат. "</a:t>
            </a:r>
            <a:r>
              <a:rPr lang="en-US" sz="1400">
                <a:latin typeface="+mn-lt"/>
                <a:cs typeface="+mn-cs"/>
              </a:rPr>
              <a:t>Subsidium</a:t>
            </a:r>
            <a:r>
              <a:rPr lang="ru-RU" sz="1400">
                <a:latin typeface="+mn-lt"/>
                <a:cs typeface="+mn-cs"/>
              </a:rPr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6732588" y="2420938"/>
            <a:ext cx="2305050" cy="20875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i="1">
                <a:latin typeface="+mn-lt"/>
                <a:cs typeface="+mn-cs"/>
              </a:rPr>
              <a:t>Иные межбюджетные трансферты</a:t>
            </a:r>
            <a:r>
              <a:rPr lang="ru-RU" sz="1800">
                <a:latin typeface="+mn-lt"/>
                <a:cs typeface="+mn-cs"/>
              </a:rPr>
              <a:t> – </a:t>
            </a:r>
            <a:r>
              <a:rPr lang="ru-RU" sz="1400">
                <a:latin typeface="+mn-lt"/>
                <a:cs typeface="+mn-cs"/>
              </a:rPr>
              <a:t>предоставляются на определённые цели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9288" y="1409700"/>
            <a:ext cx="7772400" cy="820738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/>
              <a:buChar char="n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>
                  <a:shade val="75000"/>
                </a:schemeClr>
              </a:buClr>
              <a:buSzPct val="85000"/>
              <a:buFont typeface="Wingdings"/>
              <a:buChar char="n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>
                  <a:shade val="50000"/>
                </a:schemeClr>
              </a:buClr>
              <a:buSzPct val="75000"/>
              <a:buFont typeface="Wingdings"/>
              <a:buChar char="n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6">
                  <a:shade val="50000"/>
                </a:schemeClr>
              </a:buClr>
              <a:buSzPct val="75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3">
                  <a:shade val="50000"/>
                </a:schemeClr>
              </a:buClr>
              <a:buSzPct val="70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2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5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5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1600" b="1" i="1" kern="0" dirty="0" smtClean="0"/>
              <a:t>Межбюджетные отношения</a:t>
            </a:r>
            <a:r>
              <a:rPr lang="ru-RU" altLang="ru-RU" sz="1600" kern="0" dirty="0" smtClean="0"/>
              <a:t> 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altLang="ru-RU" sz="16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088" y="765175"/>
            <a:ext cx="7489825" cy="54006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15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/>
            <a:r>
              <a:rPr lang="ru-RU" sz="1400" smtClean="0">
                <a:solidFill>
                  <a:srgbClr val="404040"/>
                </a:solidFill>
                <a:latin typeface="Times New Roman" pitchFamily="18" charset="0"/>
              </a:rPr>
              <a:t>Основные характеристики бюджета Рудавского сельсовета Обоянского района Курской области на 2024 год:</a:t>
            </a:r>
          </a:p>
          <a:p>
            <a:pPr algn="ctr"/>
            <a:r>
              <a:rPr lang="ru-RU" sz="1400" smtClean="0">
                <a:solidFill>
                  <a:srgbClr val="404040"/>
                </a:solidFill>
                <a:latin typeface="Times New Roman" pitchFamily="18" charset="0"/>
              </a:rPr>
              <a:t>- прогнозируемый общий объем доходов бюджета Рудавского сельсовета Обоянского района Курской области в сумме 4 518 179,00 рублей;</a:t>
            </a:r>
          </a:p>
          <a:p>
            <a:pPr algn="ctr"/>
            <a:r>
              <a:rPr lang="ru-RU" sz="1400" smtClean="0">
                <a:solidFill>
                  <a:srgbClr val="404040"/>
                </a:solidFill>
                <a:latin typeface="Times New Roman" pitchFamily="18" charset="0"/>
              </a:rPr>
              <a:t>- общий объем расходов бюджета Рудавского сельсовета Обоянского района Курской области в сумме 4 518 179,00 рублей.</a:t>
            </a:r>
          </a:p>
          <a:p>
            <a:pPr algn="ctr"/>
            <a:r>
              <a:rPr lang="ru-RU" sz="1400" smtClean="0">
                <a:solidFill>
                  <a:srgbClr val="404040"/>
                </a:solidFill>
                <a:latin typeface="Times New Roman" pitchFamily="18" charset="0"/>
              </a:rPr>
              <a:t>- дефицит (профицит)  бюджета Рудавского сельсовета Обоянского района Курской области в сумме 0,00 рублей. </a:t>
            </a:r>
            <a:r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поселения на очередной финансовый год и плановый период запланированы с учетом вступающих в силу с 1 января 2024 года законодательных актов, предусматривающие внесение изменений и дополнений в налоговое и бюджетное законодательство, оказывающие влияние на доходы местного  бюджета.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Основными доходными источниками являются поступления земельного налога и безвозмездные поступления  из областного бюджета и бюджета муниципального района.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557" name="Group 3549"/>
          <p:cNvGraphicFramePr>
            <a:graphicFrameLocks noGrp="1"/>
          </p:cNvGraphicFramePr>
          <p:nvPr/>
        </p:nvGraphicFramePr>
        <p:xfrm>
          <a:off x="900113" y="476250"/>
          <a:ext cx="6934200" cy="21663025"/>
        </p:xfrm>
        <a:graphic>
          <a:graphicData uri="http://schemas.openxmlformats.org/drawingml/2006/table">
            <a:tbl>
              <a:tblPr/>
              <a:tblGrid>
                <a:gridCol w="1384300"/>
                <a:gridCol w="2857500"/>
                <a:gridCol w="368300"/>
                <a:gridCol w="812800"/>
                <a:gridCol w="736600"/>
                <a:gridCol w="774700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0"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Прогнозируемое поступление доходов в бюджет Рудавского сельсовета Обоянского района Курской области на 2024 год и плановый период 2025 и 2026 годо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(рублей)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бюджетной классификации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                     на 2024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              на 2025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              на 2026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4 518 179,00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3 462 751,00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3 414 370,00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1 00 00000 00 0000 000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1 874 479,00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1 877 905,00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1 881 355,00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1 01 00000 00 0000 000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58 278,00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61 704,00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65 154,00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1 01 02000 01 0000 110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58 278,00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61 704,00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65 154,00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9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1 01 02010 01 0000 110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осуществляются в соответствии со статьями 227, 227.1 и 228 Налогового кодекса Российской Федерации, а также доходов от долевого участия в организации, полученных в виде дивидендов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54 212,00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57 636,00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61 084,00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1 01 02020 01 0000 110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кабинеты, и других лиц, занимающихся частной практикой в соответствии со статьей 227 Налогового кодекса Российской Федерации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4 029,00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4 029,00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4 029,00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1 01 02030 01 0000 110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с доходов, полученных физическими лицами в соответствии со статьей 228 Налогового кодекса Российской Федерации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1 06 00000 00 0000 000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1 746 701,00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1 746 701,00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1 746 701,00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1 06 01000 00 0000 110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260 946,00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260 946,00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260 946,00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1 06 01030 10 0000 110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лиц, взимаемый по ставкам, применяемым к объектам налогообложения, расположенным в границах сельских поселений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260 946,00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260 946,00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260 946,00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1 06 06000 00 0000 110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1 485 755,00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1 485 755,00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1 485 755,00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1 06 06030 00 0000 110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 с организаций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825 262,00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825 262,00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825 262,00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1 06 06033 10 0000 110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 с организаций, обладающих земельным участком, расположенным в границах сельских поселений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825 262,00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825 262,00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825 262,00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1 06 06040 00 0000 110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 с физических лиц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660 493,00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660 493,00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660 493,00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1 06 06043 10 0000 110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 с физических лиц, обладающих земельным участком, расположенным в границах сельских поселений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660 493,00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660 493,00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660 493,00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1 11 00000 00 0000 000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69 500,00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69 500,00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69 500,00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53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1 11 05000 00 0000 120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69 500,00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69 500,00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69 500,00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1 11 05030 00 0000 120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сдачи в аренду имущества, находящегося в оперативном управлении органов государственной власти, органов местного самоуправления, органов управления государственными внебюджетными фондами и созданных ими учреждений (за исключением имущества бюджетных и автономных учреждений)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69 500,00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69 500,00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69 500,00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1 11 05035 10 0000 120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сдачи в аренду имущества, находящегося в оперативном управлении органов управления сельских поселений и созданных ими учреждений (за исключением имущества муниципальных бюджетных и автономных учреждений)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69 500,00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69 500,00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69 500,00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2 00 00000 00 0000 000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2 643 700,00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1 584 846,00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1 533 015,00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2 02 00000 00 0000 000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2 643 700,00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1 584 846,00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1 533 015,00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2 02 10000 00 0000 150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системы Российской Федерации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2 508 790,00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2 02 15002 00 0000 150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на поддержку мер по обеспечению сбалансированности бюджетов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795 980,00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2 02 15002 10 0000 150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бюджетам сельских поселений на поддержку мер по обеспечению сбалансированности бюджетов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795 980,00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2 02 16001 00 0000 150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из бюджетов муниципальных районов, городских округов с внутригородским делением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1 712 810,00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1 436 125,00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1 370 248,00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2 02 16001 10 0000 150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бюджетам сельских поселений на выравнивание бюджетной обеспеченности из бюджетов муниципальных районов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1 712 810,00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1 436 125,00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1 370 248,00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2 02 30000 00 0000 150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134 910,00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148 721,00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162 767,00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2 02 35118 00 0000 150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на осуществление первичного воинского учета органами местного самоуправления поселений, муниципальных и городских округов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134 910,00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148 721,00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162 767,00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2 02 35118 10 0000 150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сельских поселений на осуществление первичного воинского учета органами местного самоуправления поселений, муниципальных и городских округов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134 910,00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148 721,00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162 767,00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897"/>
          <p:cNvSpPr txBox="1">
            <a:spLocks noChangeArrowheads="1"/>
          </p:cNvSpPr>
          <p:nvPr/>
        </p:nvSpPr>
        <p:spPr bwMode="auto">
          <a:xfrm>
            <a:off x="7380288" y="1557338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000"/>
              <a:t>.</a:t>
            </a:r>
          </a:p>
        </p:txBody>
      </p:sp>
      <p:graphicFrame>
        <p:nvGraphicFramePr>
          <p:cNvPr id="63026" name="Group 16946"/>
          <p:cNvGraphicFramePr>
            <a:graphicFrameLocks noGrp="1"/>
          </p:cNvGraphicFramePr>
          <p:nvPr/>
        </p:nvGraphicFramePr>
        <p:xfrm>
          <a:off x="1116013" y="404813"/>
          <a:ext cx="6426200" cy="88263412"/>
        </p:xfrm>
        <a:graphic>
          <a:graphicData uri="http://schemas.openxmlformats.org/drawingml/2006/table">
            <a:tbl>
              <a:tblPr/>
              <a:tblGrid>
                <a:gridCol w="1900237"/>
                <a:gridCol w="508000"/>
                <a:gridCol w="298450"/>
                <a:gridCol w="342900"/>
                <a:gridCol w="558800"/>
                <a:gridCol w="374650"/>
                <a:gridCol w="814388"/>
                <a:gridCol w="814387"/>
                <a:gridCol w="814388"/>
              </a:tblGrid>
              <a:tr h="385763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Ведомственная структура расходов бюджета Рудавского сельсовета Обоянского района Курской области на 2024 год и на плановый период 2025 и 2026 годов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(рублей)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ГРБС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ЦСР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                         на 2024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               на 2025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                            на 2026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4 518 179,00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3 462 751,00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3 414 370,00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  утвержденные расходы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3 429 188,00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2 795 949,00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2 655 522,00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697 759,00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697 759,00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697 759,00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функционирования главы муниципального образования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697 759,00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697 759,00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697 759,00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Глава муниципального образования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71 1 00 00000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697 759,00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697 759,00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697 759,00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и выполнение функций органов местного самоуправления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1 00 С1402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697 759,00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697 759,00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697 759,00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казёнными учреждениями, органами управления государственными внебюджетными фондами 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1 00 С1402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697 759,00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697 759,00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697 759,00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субъектов Российской Федерации, местных администраций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1 612 570,00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1 612 570,00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1 612 570,00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функционирования местных администраций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1 468 894,00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1 468 894,00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1 468 894,00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Администрации Рудавского сельсовета Обоянского района Курской области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73 1 00 00000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1 468 894,00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1 468 894,00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1 468 894,00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и выполнение функций органов местного самоуправления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1 00 С1402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1 468 894,00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1 468 894,00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1 468 894,00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казёнными учреждениями, органами управления государственными внебюджетными фондами 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1 00 С1402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1 284 218,00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1 284 218,00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1 284 218,00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 нужд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1 00 С1402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1 00 С1402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5 676,00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5 676,00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5 676,00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Непрограммная деятельность органов местного самоуправления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143 676,00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143 676,00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143 676,00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 органов местного самоуправления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77 2 00 00000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143 676,00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143 676,00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143 676,00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 межбюджетные трансферты на осуществление переданных полномочий по составлению и рассмотрению проекта бюджета поселений ,исполнению бюджета поселения, осуществлению контроля за их исполнением, составлением отчетов об исполнении бюджета поселения,ведение бюджетного учета и предоставление отчетности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2 00 П1491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143 676,00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143 676,00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143 676,00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2 00 П1491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143 676,00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143 676,00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143 676,00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контроля.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67 200,00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67 200,00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67 200,00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Непрограммная деятельность органов местного самоуправления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67 200,00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67 200,00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67 200,00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 органов местного самоуправления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77 2 00 00000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67 200,00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67 200,00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67 200,00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бюджетам муниципальных районов из бюджетов поселений на осуществление переданных полномочий в сфере внешнего муниципального  финансового контроля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2 00 П1484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67 200,00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67 200,00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67 200,00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2 00 П1484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67 200,00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67 200,00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67 200,00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1 051 659,00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418 420,00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277 993,00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государственных функций, связанных с общегосударственным управлением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824 310,00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191 071,00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50 644,00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других обязательств органа местного самоуправления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76 1 00 00000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824 310,00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191 071,00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50 644,00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других (прочих) обязательств органа местного самоуправления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1 00 С1404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824 310,00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191 071,00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50 644,00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 нужд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1 00 С1404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816 310,00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183 071,00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42 644,00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1 00 С1404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Непрограммная деятельность органов местного самоуправления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по распространению официальной информации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2 00 С1439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 нужд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2 00 С1439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муниципальных казенных учреждений не вошедшие в программные мероприятия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204 349,00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204 349,00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204 349,00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обеспечение деятельности (оказание услуг) муниципальных казенных учреждений не вошедшие в программные мероприятия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79 1 00 00000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204 349,00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204 349,00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204 349,00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 межбюджетные трансферты на осуществление переданных полномочий по составлению и рассмотрению проекта бюджета поселений, исполнению бюджета поселения, осуществлению контроля за их исполнением, составлением отчетов об исполнении бюджета поселения, ведение бюджетного учета и предоставление отчетности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1 00 П1491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204 349,00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204 349,00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204 349,00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1 00 П1491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204 349,00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204 349,00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204 349,00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муниципальной службы  в Рудавском сельсовете Обоянского района Курской области"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"Реализация мероприятий, направленных на развитие муниципальной службы" муниципальной программы "Развитие муниципальной службы  в Рудавском сельсовете Обоянского района Курской области"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09 1 00 00000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связанные с реализацией подпрограммы "Реализация мероприятий, направленных на развитие муниципальной службы"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09 1 01 00000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Мероприятия, направленные на развитие муниципальной службы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 1 01 С1437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 нужд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 1 01 С1437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целевая программа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малого и среднего предпринимательства на территории муниципального образования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Рудавский сельсовет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Обоянского района Курской области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"Содействие развитию малого и среднего предпринимательства на территории муниципального образования "Рудавский сельсовет" Обоянского района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15 1 00 00000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"Формирование правовой среды, обеспечивающей благоприятные условия для развития малого и среднего предпринимательства"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15 1 01 00000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условий для развития малого и среднего предпринимательства на территории муниципального образования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1 01 С1405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нужд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1 01 С1405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наркомании и медико-социальная реабилитация больных наркоманией в Рудавском сельсовете Обоянского района Курской области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наркомании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19 1 00 00000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"Повышение уровня знаний населения региона о вреде наркотиков, профилактике наркомании"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19 1 01 00000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комплексной системы мер по профилактике потребления наркотиков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1 01 С1486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 нужд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1 01 С1486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134 910,00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148 721,00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162 767,00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134 910,00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148 721,00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162 767,00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Непрограммная деятельность органов муниципального образования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134 910,00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148 721,00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162 767,00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 органов муниципального образования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77 2 00 00000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134 910,00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148 721,00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162 767,00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Осуществление первичного воинского учета органами местного самоуправления поселений, муниципальных и городских округов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77 2  00 51180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134 910,00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148 721,00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162 767,00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казёнными учреждениями, органами управления государственными внебюджетными фондами 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77 2 00 51180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134 910,00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148 721,00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162 767,00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"Защита населения и территории от чрезвычайных ситуаций, обеспечение пожарной безопасности и безопасности людей на водных объектах 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 безопасности жизнедеятельности населения от чрезвычайных ситуаций природного и техногенного характера, стабильности техногенной обстановки муниципальной программы "Защита населения и территории от чрезвычайных ситуаций, обеспечение пожарной безопасности и безопасности людей на водных объектах 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13 1 00 00000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"Обеспечение  мероприятий по пожарной безопасности"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13 1 01 00000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первичных мер пожарной безопасности в границах населенных пунктов муниципальных образований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1 01 С1415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 нужд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1 01 С1415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"Комплексная программа по благоустройству территории Рудавского сельсовета Обоянского района Курской области"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856 000,00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 "Энергосбережение и повышение энергетической эффективности Рудавского сельсовета Обоянского района Курской области"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07 3 00 00000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856 000,00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 территории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07 3 01 00000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856 000,00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по благоустройству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3 01 С1433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856 000,00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 нужд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3 01 С1433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856 000,00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"Увековечение памяти погибших при защите Отечества на территории муниципального образования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Рудавский сельсовет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Обоянского района Курской области на 2023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2024 годы"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"Обеспечение реализации муниципальной программы муниципальной программа "Увековечение памяти погибших при защите Отечества на территории муниципального образования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Рудавский сельсовет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Обоянского района Курской области на 2023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2024 годы"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24 1 00 00000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"Увековечение памяти погибших при защите Отечества на территории муниципального образования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Рудавский сельсовет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Обоянского района Курской области на 2023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2024 годы"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24 1 01 00000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федеральной целевой программы "Увековечение памяти погибших при защите Отечества на 2019-2024 годы"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1 01 L2990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 нужд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1 01 L2990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граждан в Рудавском сельсовете Обоянского района Курской области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02 0 00 00000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мер социальной поддержки отдельных категорий граждан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02  2 00 00000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Представление выплат пенсий за выслугу лет, доплат к пенсиям муниципальных служащих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02  2 01 00000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пенсий за выслугу лет и доплат к пенсиям муниципальных служащих муниципального образования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 2 01 С1445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 2 01 С1445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ФИЗИЧЕСКАЯ КУЛЬТУРА И СПОРТ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Массовый спорт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 в Рудавском сельсовете Обоянского района Курской области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9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массового спорта в Рудавском сельсовете Обоянского района Курской области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муниципальной программы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 в Рудавском сельсовете Обоянского района Курской области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08 3 00 00000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условий, обеспечивающих повышение мотивации жителей муниципального образования к регулярным занятиям физической культурой и спортом и ведению здорового образа жизни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08 3 01 00000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по развитию физкультуры и спорта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 3 00 С1406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 нужд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 3 01 С1406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effectLst/>
            </a:endParaRPr>
          </a:p>
        </p:txBody>
      </p:sp>
      <p:sp>
        <p:nvSpPr>
          <p:cNvPr id="33794" name="Текст 2"/>
          <p:cNvSpPr>
            <a:spLocks noGrp="1"/>
          </p:cNvSpPr>
          <p:nvPr>
            <p:ph type="body" idx="1"/>
          </p:nvPr>
        </p:nvSpPr>
        <p:spPr>
          <a:xfrm>
            <a:off x="179388" y="115888"/>
            <a:ext cx="8785225" cy="6121400"/>
          </a:xfrm>
        </p:spPr>
        <p:txBody>
          <a:bodyPr/>
          <a:lstStyle/>
          <a:p>
            <a:pPr algn="l" eaLnBrk="1" hangingPunct="1"/>
            <a:endParaRPr lang="ru-RU" sz="1900" b="1" smtClean="0"/>
          </a:p>
          <a:p>
            <a:pPr algn="l" eaLnBrk="1" hangingPunct="1"/>
            <a:r>
              <a:rPr lang="ru-RU" sz="1900" b="1" smtClean="0"/>
              <a:t>            Главной задачей при формировании бюджета поселения  на следующий финансовый год являлось формирование такого объема расходов, который бы соответствовал реальному прогнозу налоговых и неналоговых доходов и объему поступлений от других бюджетов бюджетной системы.</a:t>
            </a:r>
          </a:p>
          <a:p>
            <a:pPr algn="l" eaLnBrk="1" hangingPunct="1"/>
            <a:r>
              <a:rPr lang="ru-RU" sz="1900" b="1" smtClean="0"/>
              <a:t>При этом приоритетами в расходовании средств бюджета становятся:</a:t>
            </a:r>
          </a:p>
          <a:p>
            <a:pPr algn="l" eaLnBrk="1" hangingPunct="1"/>
            <a:r>
              <a:rPr lang="ru-RU" sz="1900" b="1" smtClean="0"/>
              <a:t>-обеспечение своевременности и полноты выплаты заработной платы работникам бюджетной сферы. Необходимо учитывать, что на заседании Правительства РФ в рамках формирования федерального бюджета принято предложение по увеличению минимального размера оплаты труда с 1 января 2024 года на уровень ожидаемой инфляции текущего  года.</a:t>
            </a: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688" name="Group 3224"/>
          <p:cNvGraphicFramePr>
            <a:graphicFrameLocks noGrp="1"/>
          </p:cNvGraphicFramePr>
          <p:nvPr/>
        </p:nvGraphicFramePr>
        <p:xfrm>
          <a:off x="1955800" y="-31713488"/>
          <a:ext cx="5233988" cy="70284976"/>
        </p:xfrm>
        <a:graphic>
          <a:graphicData uri="http://schemas.openxmlformats.org/drawingml/2006/table">
            <a:tbl>
              <a:tblPr/>
              <a:tblGrid>
                <a:gridCol w="2105025"/>
                <a:gridCol w="525463"/>
                <a:gridCol w="346075"/>
                <a:gridCol w="752475"/>
                <a:gridCol w="752475"/>
                <a:gridCol w="752475"/>
              </a:tblGrid>
              <a:tr h="96678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 бюджетных ассигнований по целевым статьям (муниципальным программам Рудавского сельсовета Обоянского района Курской области и непрограммным направлениям деятельности), видам расходов на 2024 год и на плановый период 2025 и 2026 годов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(рублей)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ЦСР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                         на 2024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               на 2025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               на 2026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4 518 179,00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3 462 751,00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3 414 370,00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  утвержденные расходы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3 775 031,00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3 775 031,00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3 775 031,00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граждан в Рудавском сельсовете Обоянского района Курской области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02 0 00 00000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мер социальной поддержки отдельных категорий граждан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02  2 00 00000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Представление выплат пенсий за выслугу лет, доплат к пенсиям муниципальных служащих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02  2 01 00000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пенсий за выслугу лет и доплат к пенсиям муниципальных служащих муниципального образования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 2 01 С1445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 2 01 С1445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52 081,00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"Комплексная программа по благоустройству территории Рудавского сельсовета Обоянского района Курской области"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856 000,00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 "Энергосбережение и повышение энергетической эффективности Рудавского сельсовета Обоянского района Курской области"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07 3 00 00000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856 000,00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 территории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07 3 01 00000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856 000,00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по благоустройству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3 01 С1433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856 000,00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 нужд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3 01 С1433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856 000,00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 в Рудавском сельсовете Обоянского района Курской области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массового спорта в Рудавском сельсовете Обоянского района Курской области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муниципальной программы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 в Рудавском сельсовете Обоянского района Курской области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08 3 00 00000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условий, обеспечивающих повышение мотивации жителей муниципального образования к регулярным занятиям физической культурой и спортом и ведению здорового образа жизни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08 3 01 00000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по развитию физкультуры и спорта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 3 00 С1406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 нужд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 3 01 С1406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муниципальной службы  в Рудавском сельсовете Обоянского района Курской области"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"Реализация мероприятий, направленных на развитие муниципальной службы" муниципальной программы "Развитие муниципальной службы  в Рудавском сельсовете Обоянского района Курской области"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09 1 00 00000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связанные с реализацией подпрограммы "Реализация мероприятий, направленных на развитие муниципальной службы"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09 1 01 00000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Мероприятия, направленные на развитие муниципальной службы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 1 01 С1437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 нужд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 1 01 С1437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"Защита населения и территории от чрезвычайных ситуаций, обеспечение пожарной безопасности и безопасности людей на водных объектах 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 безопасности жизнедеятельности населения от чрезвычайных ситуаций природного и техногенного характера, стабильности техногенной обстановки муниципальной программы "Защита населения и территории от чрезвычайных ситуаций, обеспечение пожарной безопасности и безопасности людей на водных объектах 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13 1 00 00000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"Обеспечение  мероприятий по пожарной безопасности"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13 1 01 00000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первичных мер пожарной безопасности в границах населенных пунктов муниципальных образований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1 01 С1415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 нужд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1 01 С1415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целевая программа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малого и среднего предпринимательства на территории муниципального образования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Рудавский сельсовет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Обоянского района Курской области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"Содействие развитию малого и среднего предпринимательства на территории муниципального образования "Рудавский сельсовет" Обоянского района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15 1 00 00000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"Формирование правовой среды, обеспечивающей благоприятные условия для развития малого и среднего предпринимательства"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15 1 01 00000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условий для развития малого и среднего предпринимательства на территории муниципального образования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1 01 С1405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нужд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1 01 С1405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наркомании и медико-социальная реабилитация больных наркоманией в Рудавском сельсовете Обоянского района Курской области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наркомании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19 1 00 00000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"Повышение уровня знаний населения региона о вреде наркотиков, профилактике наркомании"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19 1 01 00000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комплексной системы мер по профилактике потребления наркотиков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1 01 С1486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 нужд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1 01 С1486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"Увековечение памяти погибших при защите Отечества на территории муниципального образования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Рудавский сельсовет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Обоянского района Курской области на 2023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2024 годы"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8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"Обеспечение реализации муниципальной программы муниципальной программа "Увековечение памяти погибших при защите Отечества на территории муниципального образования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Рудавский сельсовет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Обоянского района Курской области на 2023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2024 годы"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24 1 00 00000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"Увековечение памяти погибших при защите Отечества на территории муниципального образования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Рудавский сельсовет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Обоянского района Курской области на 2023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2024 годы"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24 1 01 00000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федеральной целевой программы "Увековечение памяти погибших при защите Отечества на 2019-2024 годы"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1 01 L2990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 нужд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1 01 L2990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функционирования главы муниципального образования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697 759,00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697 759,00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697 759,00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Глава муниципального образования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71 1 00 00000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697 759,00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697 759,00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697 759,00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и выполнение функций органов местного самоуправления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1 00 С1402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697 759,00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697 759,00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697 759,00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казёнными учреждениями, органами управления государственными внебюджетными фондами 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1 00 С1402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697 759,00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697 759,00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697 759,00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функционирования местных администраций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1 468 894,00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1 468 894,00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1 468 894,00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Администрации Рудавского сельсовета Обоянского района Курской области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73 1 00 00000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1 468 894,00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1 468 894,00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1 468 894,00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и выполнение функций органов местного самоуправления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1 00 С1402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1 468 894,00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1 468 894,00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1 468 894,00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казёнными учреждениями, органами управления государственными внебюджетными фондами 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1 00 С1402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1 284 218,00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1 284 218,00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1 284 218,00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 нужд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1 00 С1402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1 00 С1402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5 676,00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5 676,00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5 676,00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государственных функций, связанных с общегосударственным управлением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824 310,00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191 071,00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50 644,00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других обязательств органа местного самоуправления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76 1 00 00000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824 310,00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191 071,00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50 644,00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других (прочих) обязательств органа местного самоуправления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1 00 С1404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824 310,00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191 071,00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50 644,00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 нужд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1 00 С1404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816 310,00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183 071,00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42 644,00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1 00 С1404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Непрограммная деятельность органов местного самоуправления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77 0 00 00000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365 786,00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379 597,00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393 643,00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по распространению официальной информации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2 00 С1439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 нужд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2 00 С1439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20 000,00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 межбюджетные трансферты на осуществление переданных полномочий по составлению и рассмотрению проекта бюджета поселений ,исполнению бюджета поселения, осуществлению контроля за их исполнением, составлением отчетов об исполнении бюджета поселения,ведение бюджетного учета и предоставление отчетности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2 00 П1491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143 676,00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143 676,00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143 676,00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2 00 П1491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143 676,00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143 676,00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143 676,00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бюджетам муниципальных районов из бюджетов поселений на осуществление переданных полномочий в сфере внешнего муниципального  финансового контроля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2 00 П1484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67 200,00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67 200,00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67 200,00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2 00 П1484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67 200,00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67 200,00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67 200,00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Осуществление первичного воинского учета органами местного самоуправления поселений, муниципальных и городских округов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77 2  00 51180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134 910,00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148 721,00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162 767,00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казёнными учреждениями, органами управления государственными внебюджетными фондами 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77 2 00 51180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134 910,00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148 721,00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162 767,00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 межбюджетные трансферты на осуществление переданных полномочий по составлению и рассмотрению проекта бюджета поселений, исполнению бюджета поселения, осуществлению контроля за их исполнением, составлением отчетов об исполнении бюджета поселения, ведение бюджетного учета и предоставление отчетности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1 00 П1491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204 349,00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204 349,00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204 349,00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1 00 П1491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204 349,00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204 349,00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204 349,00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989" name="Group 149"/>
          <p:cNvGraphicFramePr>
            <a:graphicFrameLocks noGrp="1"/>
          </p:cNvGraphicFramePr>
          <p:nvPr/>
        </p:nvGraphicFramePr>
        <p:xfrm>
          <a:off x="1908175" y="1125538"/>
          <a:ext cx="6234113" cy="15468600"/>
        </p:xfrm>
        <a:graphic>
          <a:graphicData uri="http://schemas.openxmlformats.org/drawingml/2006/table">
            <a:tbl>
              <a:tblPr/>
              <a:tblGrid>
                <a:gridCol w="1714500"/>
                <a:gridCol w="4519613"/>
              </a:tblGrid>
              <a:tr h="687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Комплексная программа по благоустройству территории Рудавского сельсовета Обоянского района на 2024-2026 годы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Подпрограммой 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Энергосбережение и повышение энергетической эффективности Рудавского сельсовета Обоянского района Курской области на период  2024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2026 годы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Энергосбережение и повышение энергетической эффективности Рудавского сельсовета Обоянского района Курской области на период  2024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2026 годы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Основание  для  разработки 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закон от 06 сентября 2003 года  № 131-ФЗ  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 общих принципах организации местного самоуправления в Российской Федерации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Администрация  Рудавского сельсовета Обоянского района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Разработчик 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Администрация  Рудавского сельсовета Обоянского района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1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 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Благоустройство территории населённых пунктов наружным освещением в соответствии с нормативными требованиями;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Повышение эстетического уровня благоустройства и дизайна поселения, формирование комфортной среды жизнедеятельности. Охрана жизни и здоровья людей;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Улучшение содержания мест захоронения, расположенных на территории Администрация  Рудавского сельсовета Обоянского района                                                                 и сохранение объектов культурного наследия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/>
                          <a:cs typeface="Times New Roman" pitchFamily="18" charset="0"/>
                        </a:rPr>
                        <a:t>Создание благоприятных, комфортных и безопасных условий для проживания и отдыха населения 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Администрация  Рудавского сельсовета Обоянского района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 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Обеспечение освещённости улиц, внедрение современных экологически  безопасных осветительных приборов, повышение энергетической эффективности населённых пунктов;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Повышение уровня благоустройства общественных территорий;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Улучшение санитарно-эпидемиологического состояния территории;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Приведение в надлежащее состояние объектов благоустройства.                                                                        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Повышение уровня  вовлеченности заинтересованных граждан и организаций по благоустройству.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реализации 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2024-2026 годы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Перечень         основных           мероприятий      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- Организация освещения улиц;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- Обустройство детских и спортивных площадок;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Содержание мест захоронений;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Благоустройство территорий.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Исполнители основных мероприятий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- Администрация Администрация  Рудавского сельсовета Обоянского района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- Руководители предприятий и организаций (по согласованию);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Жители населенных пунктов Рудавского сельсовета Обоянского района (по согласованию).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Объемы и источники финансирования 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финансирования Программы составляет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2024-861000,00 рублей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2025-340000,00 рублей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2026-340000,00 рублей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Система  организации   управления и контроля за      исполнением  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 Общее руководство Программой и контроль за ходом ее реализации   осуществляет Администрация Рудавского сельсовета Обоянского района. Ежегодно   Администрация  Рудавского сельсовета Обоянского района составляет отчет о ходе реализации мероприятий Программы.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Ожидаемые конечные       результаты       реализации      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11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 В результате реализации Программы предполагается достичь следующих результатов: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  <a:p>
                      <a:pPr marL="0" marR="0" lvl="0" indent="311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- создание 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комфортной среды проживания на территории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 Рудавского сельсовета Обоянского района;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  <a:p>
                      <a:pPr marL="0" marR="0" lvl="0" indent="311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- обеспечение безопасности проживания жителей сельского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 поселения;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  <a:p>
                      <a:pPr marL="0" marR="0" lvl="0" indent="311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- внедрение энергосберегающих технологий при освещении улиц, мест отдыха и других объектов внешнего благоустройства населенных пунктов сельского поселения.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990" name="Rectangle 150"/>
          <p:cNvSpPr>
            <a:spLocks noChangeArrowheads="1"/>
          </p:cNvSpPr>
          <p:nvPr/>
        </p:nvSpPr>
        <p:spPr bwMode="auto">
          <a:xfrm>
            <a:off x="-4514850" y="11750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60648"/>
            <a:ext cx="8856984" cy="1143000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i="1" dirty="0">
                <a:solidFill>
                  <a:srgbClr val="00B0F0"/>
                </a:solidFill>
                <a:effectLst/>
              </a:rPr>
              <a:t>Уважаемые жители </a:t>
            </a:r>
            <a:r>
              <a:rPr lang="ru-RU" sz="3200" i="1" dirty="0" err="1" smtClean="0">
                <a:solidFill>
                  <a:srgbClr val="00B0F0"/>
                </a:solidFill>
                <a:effectLst/>
              </a:rPr>
              <a:t>Рудавского</a:t>
            </a:r>
            <a:r>
              <a:rPr lang="ru-RU" sz="3200" i="1" dirty="0" smtClean="0">
                <a:solidFill>
                  <a:srgbClr val="00B0F0"/>
                </a:solidFill>
                <a:effectLst/>
              </a:rPr>
              <a:t/>
            </a:r>
            <a:br>
              <a:rPr lang="ru-RU" sz="3200" i="1" dirty="0" smtClean="0">
                <a:solidFill>
                  <a:srgbClr val="00B0F0"/>
                </a:solidFill>
                <a:effectLst/>
              </a:rPr>
            </a:br>
            <a:r>
              <a:rPr lang="ru-RU" sz="3200" i="1" dirty="0" smtClean="0">
                <a:solidFill>
                  <a:srgbClr val="00B0F0"/>
                </a:solidFill>
                <a:effectLst/>
              </a:rPr>
              <a:t> сельсовета!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388" y="1989138"/>
            <a:ext cx="8856662" cy="4392612"/>
          </a:xfrm>
        </p:spPr>
        <p:txBody>
          <a:bodyPr rtlCol="0">
            <a:normAutofit fontScale="25000" lnSpcReduction="20000"/>
          </a:bodyPr>
          <a:lstStyle/>
          <a:p>
            <a:pPr marL="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ответственное и прозрачное управление муниципальными финансами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является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базовым условием достижения стратегических целей социально-экономического развития нашего сельского поселения. Одной из ключевых задач бюджетной политики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является обеспечение прозрачности и открытости бюджетного процесса.</a:t>
            </a:r>
          </a:p>
          <a:p>
            <a:pPr marL="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 большего количества жителей поселения к участию в обсуждении вопросов формирования бюджета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его исполнения разработан «Бюджет для граждан». «Бюджет для граждан» предназначен, прежде всего, для жителей, не обладающих специальными знаниями в сфере бюджетного законодательства. 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сельсовета,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основными характеристиками бюджета поселения и результатами его исполнения.</a:t>
            </a:r>
          </a:p>
          <a:p>
            <a:pPr marL="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Надеемся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сельсовета.</a:t>
            </a:r>
            <a:endParaRPr lang="ru-RU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90" name="Rectangle 126"/>
          <p:cNvSpPr>
            <a:spLocks noChangeArrowheads="1"/>
          </p:cNvSpPr>
          <p:nvPr/>
        </p:nvSpPr>
        <p:spPr bwMode="auto">
          <a:xfrm>
            <a:off x="-4368800" y="-6430963"/>
            <a:ext cx="17883188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342900" algn="l"/>
            <a:r>
              <a:rPr lang="ru-RU" sz="1500" b="1">
                <a:latin typeface="Times New Roman" pitchFamily="18" charset="0"/>
              </a:rPr>
              <a:t>Паспорт </a:t>
            </a:r>
            <a:endParaRPr lang="ru-RU" sz="900"/>
          </a:p>
          <a:p>
            <a:pPr indent="342900" algn="l" eaLnBrk="0" hangingPunct="0"/>
            <a:r>
              <a:rPr lang="ru-RU" sz="1500" b="1">
                <a:latin typeface="Times New Roman" pitchFamily="18" charset="0"/>
              </a:rPr>
              <a:t>муниципальной  программы </a:t>
            </a:r>
            <a:endParaRPr lang="ru-RU" sz="900"/>
          </a:p>
          <a:p>
            <a:pPr indent="342900" algn="l" eaLnBrk="0" hangingPunct="0"/>
            <a:r>
              <a:rPr lang="ru-RU" sz="1500" b="1">
                <a:solidFill>
                  <a:srgbClr val="000000"/>
                </a:solidFill>
                <a:latin typeface="Arial"/>
              </a:rPr>
              <a:t>«</a:t>
            </a:r>
            <a:r>
              <a:rPr lang="ru-RU" sz="1500" b="1">
                <a:solidFill>
                  <a:srgbClr val="000000"/>
                </a:solidFill>
                <a:latin typeface="Times New Roman" pitchFamily="18" charset="0"/>
              </a:rPr>
              <a:t>Защита населения и территории от чрезвычайных ситуаций и обеспечение пожарной безопасности и безопасности людей на водных объектах в Рудавском сельсовете Обоянского района на 2024-2026 г.г.</a:t>
            </a:r>
            <a:r>
              <a:rPr lang="ru-RU" sz="1500" b="1">
                <a:solidFill>
                  <a:srgbClr val="000000"/>
                </a:solidFill>
                <a:latin typeface="Arial"/>
              </a:rPr>
              <a:t>»</a:t>
            </a:r>
            <a:endParaRPr lang="ru-RU" sz="900"/>
          </a:p>
          <a:p>
            <a:pPr indent="342900" algn="l" eaLnBrk="0" hangingPunct="0"/>
            <a:endParaRPr lang="ru-RU" sz="1800"/>
          </a:p>
        </p:txBody>
      </p:sp>
      <p:graphicFrame>
        <p:nvGraphicFramePr>
          <p:cNvPr id="37115" name="Group 251"/>
          <p:cNvGraphicFramePr>
            <a:graphicFrameLocks noGrp="1"/>
          </p:cNvGraphicFramePr>
          <p:nvPr/>
        </p:nvGraphicFramePr>
        <p:xfrm>
          <a:off x="1908175" y="1052513"/>
          <a:ext cx="5975350" cy="18670587"/>
        </p:xfrm>
        <a:graphic>
          <a:graphicData uri="http://schemas.openxmlformats.org/drawingml/2006/table">
            <a:tbl>
              <a:tblPr/>
              <a:tblGrid>
                <a:gridCol w="2222500"/>
                <a:gridCol w="3752850"/>
              </a:tblGrid>
              <a:tr h="181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Муниципальная программа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Защита населения и территории от чрезвычайных ситуаций и обеспечение пожарной безопасности и безопасности людей на водных объектах  в Рудавском сельсовете Обоянского района на 2024-2026 г.г.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Ответственный  исполнитель 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Администрация Рудавского сельсовета Обоянского района Курской области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Участники 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Добровольная пожарная дружина Рудавского сельсовета Обоянского района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Программно-целевые инструменты программы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Отсутствуют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Подпрограммы 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Подпрограмма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Обеспечение комплексной безопасности жизнедеятельности населения от чрезвычайных ситуаций природного и техногенного характера, стабильности техногенной обстановки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»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Цели 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-создание эффективной системы пожарной безопасности в муниципальном образовании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Рудавский сельсовет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»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Обоянского района Курской области;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-обеспечение необходимых условий для предотвращения гибели людей при пожарах;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-создание условий для деятельности добровольной пожарной   дружины Рудавского сельсовета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6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Задачи 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Реализация Закона   Курской области от 23 августа 2011 г. N 64-ЗКО "О системе мер правовой и социальной защиты добровольных пожарных, формах государственной поддержки общественных объединений пожарной охраны на территории Курской области",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ndale Sans UI" charset="-52"/>
                          <a:cs typeface="Times New Roman" pitchFamily="18" charset="0"/>
                        </a:rPr>
                        <a:t>Федерального закона от 21 декабря 1994 №69-ФЗ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Andale Sans UI" charset="-52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ndale Sans UI" charset="-52"/>
                          <a:cs typeface="Times New Roman" pitchFamily="18" charset="0"/>
                        </a:rPr>
                        <a:t>О пожарной безопасности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Andale Sans UI" charset="-52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ndale Sans UI" charset="-52"/>
                          <a:cs typeface="Times New Roman" pitchFamily="18" charset="0"/>
                        </a:rPr>
                        <a:t>, Федерального закона от 22 июля 2008 №123-ФЗ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Andale Sans UI" charset="-52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ndale Sans UI" charset="-52"/>
                          <a:cs typeface="Times New Roman" pitchFamily="18" charset="0"/>
                        </a:rPr>
                        <a:t>Технический регламент о требованиях пожарной безопасности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Andale Sans UI" charset="-52"/>
                          <a:cs typeface="Times New Roman" pitchFamily="18" charset="0"/>
                        </a:rPr>
                        <a:t>»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Целевые индикаторы и показатели 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Снижение количества пожаров на территории Рудавского сельсовета Обоянского района Курской области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Этапы и сроки реализации программы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Программа реализуется в один этап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2024 - 2026 годах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Объемы бюджетных ассигнований 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бюджетных ассигнований на реализацию мероприятий программы составит: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 год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–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40 тысяч рублей;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 год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–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40  тысяч рублей;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2026 год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–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40 тысяч рублей.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финансирования Программы носит прогнозный характер и ежегодно уточняется при принятии бюджета муниципального образования на очередной финансовый год. Конкретные суммы финансирования мероприятий муниципальной программы уточняются перед принятием местного бюджета в соответствии с социально-экономической и финансово-бюджетной ситуацией в сельсовете.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Ожидаемые результаты реализации 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Реализация программы к концу 2026 года позволит: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достичь социально приемлемого уровня пожарной безопасности, создать эффективную и скоординированную систему противодействия угрозам пожарной опасности, укрепить материально-техническую базу и обеспечить благоприятные условия для функционирования общественных объединений пожарной охраны на территории муниципального образования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Рудавский сельсовет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»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Обоянского района  Курской области;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снизить количество пожаров на территории муниципального образования 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113" name="Rectangle 249"/>
          <p:cNvSpPr>
            <a:spLocks noChangeArrowheads="1"/>
          </p:cNvSpPr>
          <p:nvPr/>
        </p:nvSpPr>
        <p:spPr bwMode="auto">
          <a:xfrm>
            <a:off x="-4368800" y="1328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342900" algn="l"/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-1100138" y="-7067550"/>
            <a:ext cx="11344276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1600" b="1">
                <a:solidFill>
                  <a:srgbClr val="00000A"/>
                </a:solidFill>
                <a:cs typeface="Times New Roman" pitchFamily="18" charset="0"/>
              </a:rPr>
              <a:t>ПАСПОРТ</a:t>
            </a:r>
            <a:endParaRPr lang="ru-RU" sz="900"/>
          </a:p>
          <a:p>
            <a:pPr algn="l" eaLnBrk="0" hangingPunct="0"/>
            <a:r>
              <a:rPr lang="ru-RU" sz="1600" b="1">
                <a:solidFill>
                  <a:srgbClr val="00000A"/>
                </a:solidFill>
                <a:cs typeface="Times New Roman" pitchFamily="18" charset="0"/>
              </a:rPr>
              <a:t>Муниципальной целевой программы </a:t>
            </a:r>
            <a:endParaRPr lang="ru-RU" sz="900"/>
          </a:p>
          <a:p>
            <a:pPr algn="l" eaLnBrk="0" hangingPunct="0"/>
            <a:r>
              <a:rPr lang="ru-RU" sz="1600" b="1">
                <a:solidFill>
                  <a:srgbClr val="00000A"/>
                </a:solidFill>
                <a:cs typeface="Times New Roman" pitchFamily="18" charset="0"/>
              </a:rPr>
              <a:t>«Развитие  муниципальной службы в Рудавском сельсовете Обоянского района Курской области    на 2024-2026 годы”</a:t>
            </a:r>
            <a:endParaRPr lang="ru-RU" sz="900"/>
          </a:p>
          <a:p>
            <a:pPr algn="l" eaLnBrk="0" hangingPunct="0"/>
            <a:endParaRPr lang="ru-RU" sz="1800"/>
          </a:p>
        </p:txBody>
      </p:sp>
      <p:graphicFrame>
        <p:nvGraphicFramePr>
          <p:cNvPr id="37905" name="Group 17"/>
          <p:cNvGraphicFramePr>
            <a:graphicFrameLocks noGrp="1"/>
          </p:cNvGraphicFramePr>
          <p:nvPr/>
        </p:nvGraphicFramePr>
        <p:xfrm>
          <a:off x="-1100138" y="-5967413"/>
          <a:ext cx="6086476" cy="1003300"/>
        </p:xfrm>
        <a:graphic>
          <a:graphicData uri="http://schemas.openxmlformats.org/drawingml/2006/table">
            <a:tbl>
              <a:tblPr/>
              <a:tblGrid>
                <a:gridCol w="2527301"/>
                <a:gridCol w="3559175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Муниципальная целевая программа «Развитие  муниципальной службы в Рудавском сельсовете Обоянского района Курской области    на 2024-2026  годы”.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(далее - Программа)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-1100138" y="-496411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 sz="1800"/>
          </a:p>
        </p:txBody>
      </p:sp>
      <p:graphicFrame>
        <p:nvGraphicFramePr>
          <p:cNvPr id="38021" name="Group 133"/>
          <p:cNvGraphicFramePr>
            <a:graphicFrameLocks noGrp="1"/>
          </p:cNvGraphicFramePr>
          <p:nvPr/>
        </p:nvGraphicFramePr>
        <p:xfrm>
          <a:off x="2339975" y="404813"/>
          <a:ext cx="6086475" cy="18888075"/>
        </p:xfrm>
        <a:graphic>
          <a:graphicData uri="http://schemas.openxmlformats.org/drawingml/2006/table">
            <a:tbl>
              <a:tblPr/>
              <a:tblGrid>
                <a:gridCol w="2527300"/>
                <a:gridCol w="3559175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Подпрограмма № 1: «Реализация мероприятий, направленных на развитие муниципальной службы в Рудавском сельсовете Обоянского района курской области на 2024-2026 годы»,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Подпрограмма № 2: 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2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Обеспечение материально-техническими ресурсами и информационно-коммуникационное сопровождение рабочих мест муниципальных служащих в Рудавском сельсовете Обоянского района Курской области на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2024-2026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2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годы»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Основание для разработки Программы         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Федеральный закон от 2 марта 2007 г. № 25-ФЗ «О муниципальной службе в Российской Федерации»;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Указ Президента Российской Федерации от 15 октября 1999 г. №1370 «Об утверждении основных положений государственной политики в области развития местного самоуправления в Российской Федерации»;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Заказчик 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Администрация Рудавского  сельсовета Обоянского района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Разработчик Программы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Администрация Рудавского  сельсовета Обоянского района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Исполнители мероприятий 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Администрация Рудавского  сельсовета Обоянского района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Основная цель Программы 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5030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Создание условий для эффективного развития и совершенствования муниципальной службы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 Рудавском  сельсовете Обоянского района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7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Основные задачи Программы: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5030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формирование эффективной системы управления муниципальной службой;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5030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повышение ответственности муниципальных служащих за результаты своей деятельности;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5030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обеспечение открытости и прозрачности муниципальной службы;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5030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укрепление материально-технической базы, необходимой для эффективного развития муниципальной службы;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создание единой системы непрерывного обучения муниципальных служащих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Важнейшие целевые индикаторы и показатели Программы         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5030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количество муниципальных служащих, прошедших переподготовку и повышение квалификации;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5030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доля вакантных должностей муниципальной службы, замещаемых на основе назначения из кадрового резерва, от числа назначений;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5030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количество муниципальных служащих, включенных в кадровый резерв;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90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доля граждан, доверяющих муниципальным служащим,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90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 количество мероприятий по противодействию коррупции на муниципальной службе и снижению уровня коррупционных проявлений;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90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уровень компьютеризации рабочих мест муниципальных служащих;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90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улучшение и оздоровление условий труда путем обустройства рабочих мест муниципальных служащих (количество обустроенных рабочих мест);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Verdana" pitchFamily="34" charset="0"/>
                        </a:rPr>
                        <a:t>-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90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муниципальных служащих, прошедших диспансеризацию.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Сроки и этапы реализации 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2024-2026 г.г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Объемы и источники финансирования Программы          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Общий объем финансирования Программы составляет 3000,00 рублей, в том числе за счёт средств местного бюджета — 3000,0 рублей в том числе:               2024 год – 1000,0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                    2025 год –  1000,0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                    2026 год –  1000,0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7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Ожидаемые конечные результаты реализации Программы и показатели эффективности реализации Программы         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90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Реализация программы будет способствовать созданию необходимых условий для повышения эффективности и результативности развития муниципальной службы в 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020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Рудавском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90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сельсовете.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90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 рамках программы будут обеспечены следующие результаты: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90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повышение эффективности и результативности муниципальной службы;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90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внедрение и совершенствование механизмов формирования кадрового резерва, проведения аттестации муниципальны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B2D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х 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90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служащих;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90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повышение квалификации муниципальных служащих;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90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приобретение компьютеров, ремонт компьютеров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B2D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обеспечение функционирования оргтехники, заправка и замена картриджей;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90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приобретение лицензированных программных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Verdana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90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продуктов;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90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обустройство рабочих мест;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90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обеспечение материально-техническими ресурсами рабочих мест муниципальных служащих;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90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обеспечение доступа к сети «Интернет» рабочих мест муниципальных служащих;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90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-прохождение диспансеризации   муниципальными служащими;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9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повышение доверия населения к органам местного самоуправления на 25%;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90A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формирование нетерпимого отношения к коррупции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022" name="Rectangle 134"/>
          <p:cNvSpPr>
            <a:spLocks noChangeArrowheads="1"/>
          </p:cNvSpPr>
          <p:nvPr/>
        </p:nvSpPr>
        <p:spPr bwMode="auto">
          <a:xfrm>
            <a:off x="-1100138" y="1392396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31" name="Rectangle 119"/>
          <p:cNvSpPr>
            <a:spLocks noChangeArrowheads="1"/>
          </p:cNvSpPr>
          <p:nvPr/>
        </p:nvSpPr>
        <p:spPr bwMode="auto">
          <a:xfrm>
            <a:off x="-2779713" y="-9986963"/>
            <a:ext cx="147050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tabLst>
                <a:tab pos="1730375" algn="l"/>
              </a:tabLst>
            </a:pPr>
            <a:r>
              <a:rPr lang="ru-RU" sz="1500" b="1">
                <a:latin typeface="Times New Roman" pitchFamily="18" charset="0"/>
              </a:rPr>
              <a:t>Паспорт муниципальной программы</a:t>
            </a:r>
            <a:endParaRPr lang="ru-RU" sz="900"/>
          </a:p>
          <a:p>
            <a:pPr algn="l" eaLnBrk="0" hangingPunct="0">
              <a:tabLst>
                <a:tab pos="1730375" algn="l"/>
              </a:tabLst>
            </a:pPr>
            <a:r>
              <a:rPr lang="ru-RU" sz="1500" b="1">
                <a:latin typeface="Arial"/>
              </a:rPr>
              <a:t>«</a:t>
            </a:r>
            <a:r>
              <a:rPr lang="ru-RU" sz="1500" b="1">
                <a:latin typeface="Times New Roman" pitchFamily="18" charset="0"/>
              </a:rPr>
              <a:t>Профилактика наркомании и медико - социальная реабилитация больных наркоманией в Рудавском сельсовете Обоянского района Курской области</a:t>
            </a:r>
            <a:r>
              <a:rPr lang="ru-RU" sz="1500" b="1">
                <a:latin typeface="Arial"/>
              </a:rPr>
              <a:t>»</a:t>
            </a:r>
            <a:endParaRPr lang="ru-RU" sz="900"/>
          </a:p>
          <a:p>
            <a:pPr algn="l" eaLnBrk="0" hangingPunct="0">
              <a:tabLst>
                <a:tab pos="1730375" algn="l"/>
              </a:tabLst>
            </a:pPr>
            <a:endParaRPr lang="ru-RU" sz="1800"/>
          </a:p>
        </p:txBody>
      </p:sp>
      <p:graphicFrame>
        <p:nvGraphicFramePr>
          <p:cNvPr id="39144" name="Group 232"/>
          <p:cNvGraphicFramePr>
            <a:graphicFrameLocks noGrp="1"/>
          </p:cNvGraphicFramePr>
          <p:nvPr/>
        </p:nvGraphicFramePr>
        <p:xfrm>
          <a:off x="2555875" y="-2547938"/>
          <a:ext cx="5695950" cy="26006426"/>
        </p:xfrm>
        <a:graphic>
          <a:graphicData uri="http://schemas.openxmlformats.org/drawingml/2006/table">
            <a:tbl>
              <a:tblPr/>
              <a:tblGrid>
                <a:gridCol w="2419350"/>
                <a:gridCol w="32766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3037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Профилактика наркомании и медико - социальная реабилитация больных наркоманией в Рудавском сельсовете Обоянского района Курской области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Ответственный исполнитель 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3037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Администрация Рудавского сельсовета Обоянского района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Подпрограммы муниципальной 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3037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ndale Sans UI" charset="-52"/>
                          <a:cs typeface="Times New Roman" pitchFamily="18" charset="0"/>
                          <a:hlinkClick r:id="rId2"/>
                        </a:rPr>
                        <a:t>Подпрограмма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ndale Sans UI" charset="-52"/>
                          <a:cs typeface="Times New Roman" pitchFamily="18" charset="0"/>
                        </a:rPr>
                        <a:t>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3037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ndale Sans UI" charset="-52"/>
                          <a:cs typeface="Times New Roman" pitchFamily="18" charset="0"/>
                        </a:rPr>
                        <a:t>"Профилактика  наркомании"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ndale Sans UI" charset="-5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Цели 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Снижение уровня потребления населением Рудавского сельсовета Обоянского района Курской области психоактивных веществ.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Задачи 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Создание комплексной системы мер по профилактике немедицинского потребления наркотиков;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формирование у детей, подростков, молодежи и взрослого населения антинаркотического мировоззрения, негативного отношения к наркотикам, установок на ведение здорового образа жизни и улучшение духовно-нравственной культуры в обществе.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Целевые индикаторы и показатели 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 подростков, проживающих на территории Рудавского сельсовета Обоянского района Курской области и вовлеченных в профилактические мероприятия (% от числа подростков, проживающих на территории Рудавского сельсовета Обоянского района Курской области).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Этапы и сроки реализации 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Программа реализуется в один этап в 2024- 2026 годах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5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Объемы бюджетных ассигнований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498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Общий объем финансирования программы за счет средств бюджета Рудавского сельсовета Обоянского района Курской области, по предварительной оценке, составит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–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3000 рублей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 в том числе по годам: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498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 год  - 1000 рублей;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498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 год  - 1000 рублей;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498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2026 год  - 1000 рублей.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Перечень основных мероприятий 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431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-Проведение на постоянной основе в учебных заведениях работы по профилактике наркомании среди учащихся, в том числе с привлечением сотрудников ОМВД России по Обоянскому району;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431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-проведение ежегодных мероприятий ко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Дню борьбы со СПИДом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»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и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Дню борьбы с наркоманией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Мы выбираем жизнь!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»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431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-организация и проведение антинаркотических спортивных массовых мероприятий, спартакиад среди учащихся школ под девизом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Физическая культура и спорт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–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наш путь к успеху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»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Спорт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–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против наркотиков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»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431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Проведение ежегодной акции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Скажи наркотикам НЕТ!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»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в школах Рудавского сельсовета;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431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-разработка планов совместной работы в сфере профилактики наркомании;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431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-проведение круглого стола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Работа образовательных учреждений по профилактике здорового образа  жизни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»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431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-проведение уроков по физическому воспитанию в образовательных учреждениях под девизом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Физическая культура против наркотиков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»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431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-организация ежегодной выставки в библиотеках Рудавского сельсовета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Нет наркотикам!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»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431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-проведение дискотечных программ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Молодежь XXI века без наркотиков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»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431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-проведение на территории Рудавского сельсовета оперативно-профилактической операции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Мак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»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; акции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Сообщи, где торгуют смертью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»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431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-изготовление и распространение среди учащихся школ наглядной агитации по профилактике употребления и распространения наркотиков.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Ожидаемые результаты реализации 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-снижение заболеваемости синдромом зависимости от реализации                         наркотиков;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-увеличение количества подростков, проживающих на территории Рудавского сельсовета Обоянского района и вовлеченных в профилактические мероприятия;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-снижение удельного веса безнадзорных и        беспризорных несовершеннолетних детей в общей численности детей в Рудавском сельсовете Обоянского района;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-просвещение и приобщение родителей к решению проблемы антинаркотической профилактики;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-формирование в обществе негативного отношения к потреблению наркотиков и развитие волонтерского движения;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-повышение эффективности выявления потребителей наркотиков.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145" name="Rectangle 233"/>
          <p:cNvSpPr>
            <a:spLocks noChangeArrowheads="1"/>
          </p:cNvSpPr>
          <p:nvPr/>
        </p:nvSpPr>
        <p:spPr bwMode="auto">
          <a:xfrm>
            <a:off x="-2779713" y="168433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tabLst>
                <a:tab pos="1730375" algn="l"/>
              </a:tabLst>
            </a:pP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592" y="548680"/>
            <a:ext cx="7138987" cy="2079104"/>
          </a:xfrm>
          <a:prstGeom prst="rect">
            <a:avLst/>
          </a:prstGeom>
          <a:noFill/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1800" kern="0" dirty="0" smtClean="0"/>
              <a:t>В случае изменения параметров бюджета в течение года производится его корректировка в соответствии с Положением </a:t>
            </a:r>
            <a:br>
              <a:rPr lang="ru-RU" altLang="ru-RU" sz="1800" kern="0" dirty="0" smtClean="0"/>
            </a:br>
            <a:r>
              <a:rPr lang="ru-RU" altLang="ru-RU" sz="1800" kern="0" dirty="0" smtClean="0"/>
              <a:t>"О бюджетном процессе в </a:t>
            </a:r>
            <a:r>
              <a:rPr lang="ru-RU" altLang="ru-RU" sz="1800" kern="0" dirty="0" err="1" smtClean="0"/>
              <a:t>Рудавском</a:t>
            </a:r>
            <a:r>
              <a:rPr lang="ru-RU" altLang="ru-RU" sz="1800" kern="0" dirty="0" smtClean="0"/>
              <a:t> сельсовете", утверждённым решением Собрания депутатов</a:t>
            </a:r>
            <a:r>
              <a:rPr lang="ru-RU" altLang="ru-RU" sz="1800" kern="0" dirty="0"/>
              <a:t> </a:t>
            </a:r>
            <a:r>
              <a:rPr lang="ru-RU" altLang="ru-RU" sz="1800" kern="0" dirty="0" err="1" smtClean="0"/>
              <a:t>Рудавского</a:t>
            </a:r>
            <a:r>
              <a:rPr lang="ru-RU" altLang="ru-RU" sz="1800" kern="0" dirty="0" smtClean="0"/>
              <a:t> сельсовета  от 31.10.2017 г. № 20/104.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501008"/>
            <a:ext cx="792088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628775"/>
            <a:ext cx="4122737" cy="3887788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3438" y="98425"/>
            <a:ext cx="4105275" cy="6426200"/>
          </a:xfrm>
        </p:spPr>
        <p:txBody>
          <a:bodyPr rtlCol="0">
            <a:no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20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eaLnBrk="1" fontAlgn="auto" hangingPunct="1"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образования и расходования денежных средств для решения задач и функций государства и местного самоуправления.</a:t>
            </a:r>
          </a:p>
          <a:p>
            <a:pPr indent="-182880" eaLnBrk="1" fontAlgn="auto" hangingPunct="1"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публично-правовое образование имеет свой БЮДЖЕТ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eaLnBrk="1" fontAlgn="auto" hangingPunct="1"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-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-182880" eaLnBrk="1" fontAlgn="auto" hangingPunct="1"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 –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областной, краевой, республиканские бюджеты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-182880" eaLnBrk="1" fontAlgn="auto" hangingPunct="1"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районы, городские округа, городские и сельские поселения –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vlfin.ru/assets/uploads/%D0%A1%D1%85%D0%B5%D0%BC%D0%B0%20%D0%B1%D1%8E%D0%B4%D0%B6%D0%B5%D1%82%D0%B0-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815975"/>
            <a:ext cx="83439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557338"/>
            <a:ext cx="4038600" cy="4608512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025" y="188913"/>
            <a:ext cx="4319588" cy="6480175"/>
          </a:xfrm>
        </p:spPr>
        <p:txBody>
          <a:bodyPr rtlCol="0">
            <a:no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 Курской области –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поселения денежные средства.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поселения денежные средства.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x-none" sz="1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над доходами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об источниках покрытия дефицита: использовать имеющиеся остатки, взять в долг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(кредит).</a:t>
            </a:r>
            <a:r>
              <a:rPr 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x-none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как использовать: накапливать резервы, остатки, погашать долг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val 27"/>
          <p:cNvSpPr>
            <a:spLocks noChangeArrowheads="1"/>
          </p:cNvSpPr>
          <p:nvPr/>
        </p:nvSpPr>
        <p:spPr bwMode="auto">
          <a:xfrm>
            <a:off x="3635375" y="3068638"/>
            <a:ext cx="2519363" cy="151288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2400" b="1"/>
              <a:t>Бюджетный</a:t>
            </a:r>
          </a:p>
          <a:p>
            <a:r>
              <a:rPr lang="ru-RU" altLang="ru-RU" sz="2400" b="1"/>
              <a:t>процесс</a:t>
            </a:r>
          </a:p>
        </p:txBody>
      </p:sp>
      <p:sp>
        <p:nvSpPr>
          <p:cNvPr id="19458" name="Oval 29"/>
          <p:cNvSpPr>
            <a:spLocks noChangeArrowheads="1"/>
          </p:cNvSpPr>
          <p:nvPr/>
        </p:nvSpPr>
        <p:spPr bwMode="auto">
          <a:xfrm>
            <a:off x="574675" y="1681163"/>
            <a:ext cx="2736850" cy="1584325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1800"/>
              <a:t>Утверждение </a:t>
            </a:r>
          </a:p>
          <a:p>
            <a:r>
              <a:rPr lang="ru-RU" altLang="ru-RU" sz="1800"/>
              <a:t>отчёта об исполнении</a:t>
            </a:r>
          </a:p>
          <a:p>
            <a:r>
              <a:rPr lang="ru-RU" altLang="ru-RU" sz="1800"/>
              <a:t> бюджета </a:t>
            </a:r>
          </a:p>
          <a:p>
            <a:r>
              <a:rPr lang="ru-RU" altLang="ru-RU" sz="1800"/>
              <a:t>предыдущего года</a:t>
            </a:r>
          </a:p>
        </p:txBody>
      </p:sp>
      <p:sp>
        <p:nvSpPr>
          <p:cNvPr id="19459" name="Oval 30"/>
          <p:cNvSpPr>
            <a:spLocks noChangeArrowheads="1"/>
          </p:cNvSpPr>
          <p:nvPr/>
        </p:nvSpPr>
        <p:spPr bwMode="auto">
          <a:xfrm>
            <a:off x="757238" y="4102100"/>
            <a:ext cx="2665412" cy="15113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1800"/>
              <a:t>Формирование</a:t>
            </a:r>
          </a:p>
          <a:p>
            <a:r>
              <a:rPr lang="ru-RU" altLang="ru-RU" sz="1800"/>
              <a:t>отчёта об исполнении</a:t>
            </a:r>
          </a:p>
          <a:p>
            <a:r>
              <a:rPr lang="ru-RU" altLang="ru-RU" sz="1800"/>
              <a:t>бюджета </a:t>
            </a:r>
          </a:p>
          <a:p>
            <a:r>
              <a:rPr lang="ru-RU" altLang="ru-RU" sz="1800"/>
              <a:t>предыдущего года</a:t>
            </a:r>
          </a:p>
        </p:txBody>
      </p:sp>
      <p:sp>
        <p:nvSpPr>
          <p:cNvPr id="19460" name="Oval 31"/>
          <p:cNvSpPr>
            <a:spLocks noChangeArrowheads="1"/>
          </p:cNvSpPr>
          <p:nvPr/>
        </p:nvSpPr>
        <p:spPr bwMode="auto">
          <a:xfrm>
            <a:off x="3586163" y="5222875"/>
            <a:ext cx="2952750" cy="12954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1800"/>
              <a:t>Исполнение </a:t>
            </a:r>
          </a:p>
          <a:p>
            <a:r>
              <a:rPr lang="ru-RU" altLang="ru-RU" sz="1800"/>
              <a:t>бюджета </a:t>
            </a:r>
          </a:p>
          <a:p>
            <a:r>
              <a:rPr lang="ru-RU" altLang="ru-RU" sz="1800"/>
              <a:t>в текущем году</a:t>
            </a:r>
          </a:p>
        </p:txBody>
      </p:sp>
      <p:sp>
        <p:nvSpPr>
          <p:cNvPr id="19461" name="Oval 32"/>
          <p:cNvSpPr>
            <a:spLocks noChangeArrowheads="1"/>
          </p:cNvSpPr>
          <p:nvPr/>
        </p:nvSpPr>
        <p:spPr bwMode="auto">
          <a:xfrm>
            <a:off x="6300788" y="4005263"/>
            <a:ext cx="2520950" cy="1439862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1800"/>
              <a:t>Утверждение </a:t>
            </a:r>
          </a:p>
          <a:p>
            <a:r>
              <a:rPr lang="ru-RU" altLang="ru-RU" sz="1800"/>
              <a:t>бюджета</a:t>
            </a:r>
          </a:p>
          <a:p>
            <a:r>
              <a:rPr lang="ru-RU" altLang="ru-RU" sz="1800"/>
              <a:t>очередного года</a:t>
            </a:r>
          </a:p>
        </p:txBody>
      </p:sp>
      <p:sp>
        <p:nvSpPr>
          <p:cNvPr id="19462" name="Oval 33"/>
          <p:cNvSpPr>
            <a:spLocks noChangeArrowheads="1"/>
          </p:cNvSpPr>
          <p:nvPr/>
        </p:nvSpPr>
        <p:spPr bwMode="auto">
          <a:xfrm>
            <a:off x="6286500" y="1897063"/>
            <a:ext cx="2447925" cy="1439862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1800"/>
              <a:t>Рассмотрение</a:t>
            </a:r>
          </a:p>
          <a:p>
            <a:r>
              <a:rPr lang="ru-RU" altLang="ru-RU" sz="1800"/>
              <a:t>проекта бюджета</a:t>
            </a:r>
          </a:p>
          <a:p>
            <a:r>
              <a:rPr lang="ru-RU" altLang="ru-RU" sz="1800"/>
              <a:t>очередного года</a:t>
            </a:r>
          </a:p>
        </p:txBody>
      </p:sp>
      <p:sp>
        <p:nvSpPr>
          <p:cNvPr id="19463" name="Oval 34"/>
          <p:cNvSpPr>
            <a:spLocks noChangeArrowheads="1"/>
          </p:cNvSpPr>
          <p:nvPr/>
        </p:nvSpPr>
        <p:spPr bwMode="auto">
          <a:xfrm>
            <a:off x="3448050" y="703263"/>
            <a:ext cx="2736850" cy="12954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1800"/>
              <a:t>Составление </a:t>
            </a:r>
          </a:p>
          <a:p>
            <a:r>
              <a:rPr lang="ru-RU" altLang="ru-RU" sz="1800"/>
              <a:t>проекта бюджета</a:t>
            </a:r>
          </a:p>
          <a:p>
            <a:r>
              <a:rPr lang="ru-RU" altLang="ru-RU" sz="1800"/>
              <a:t> очередного года</a:t>
            </a:r>
          </a:p>
        </p:txBody>
      </p:sp>
      <p:sp>
        <p:nvSpPr>
          <p:cNvPr id="19464" name="Line 35"/>
          <p:cNvSpPr>
            <a:spLocks noChangeShapeType="1"/>
          </p:cNvSpPr>
          <p:nvPr/>
        </p:nvSpPr>
        <p:spPr bwMode="auto">
          <a:xfrm>
            <a:off x="3130550" y="2968625"/>
            <a:ext cx="649288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5" name="Line 36"/>
          <p:cNvSpPr>
            <a:spLocks noChangeShapeType="1"/>
          </p:cNvSpPr>
          <p:nvPr/>
        </p:nvSpPr>
        <p:spPr bwMode="auto">
          <a:xfrm flipH="1">
            <a:off x="4787900" y="1998663"/>
            <a:ext cx="0" cy="1069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6" name="Line 37"/>
          <p:cNvSpPr>
            <a:spLocks noChangeShapeType="1"/>
          </p:cNvSpPr>
          <p:nvPr/>
        </p:nvSpPr>
        <p:spPr bwMode="auto">
          <a:xfrm flipV="1">
            <a:off x="5989638" y="3022600"/>
            <a:ext cx="454025" cy="401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7" name="Line 38"/>
          <p:cNvSpPr>
            <a:spLocks noChangeShapeType="1"/>
          </p:cNvSpPr>
          <p:nvPr/>
        </p:nvSpPr>
        <p:spPr bwMode="auto">
          <a:xfrm flipH="1">
            <a:off x="3311525" y="4076700"/>
            <a:ext cx="396875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8" name="Line 39"/>
          <p:cNvSpPr>
            <a:spLocks noChangeShapeType="1"/>
          </p:cNvSpPr>
          <p:nvPr/>
        </p:nvSpPr>
        <p:spPr bwMode="auto">
          <a:xfrm>
            <a:off x="4859338" y="4581525"/>
            <a:ext cx="0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9" name="Line 40"/>
          <p:cNvSpPr>
            <a:spLocks noChangeShapeType="1"/>
          </p:cNvSpPr>
          <p:nvPr/>
        </p:nvSpPr>
        <p:spPr bwMode="auto">
          <a:xfrm>
            <a:off x="6011863" y="41497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0" name="AutoShape 49"/>
          <p:cNvSpPr>
            <a:spLocks noChangeArrowheads="1"/>
          </p:cNvSpPr>
          <p:nvPr/>
        </p:nvSpPr>
        <p:spPr bwMode="auto">
          <a:xfrm>
            <a:off x="8588375" y="3106738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altLang="ru-RU" sz="1800"/>
          </a:p>
        </p:txBody>
      </p:sp>
      <p:sp>
        <p:nvSpPr>
          <p:cNvPr id="19471" name="AutoShape 52"/>
          <p:cNvSpPr>
            <a:spLocks noChangeArrowheads="1"/>
          </p:cNvSpPr>
          <p:nvPr/>
        </p:nvSpPr>
        <p:spPr bwMode="auto">
          <a:xfrm rot="-600000">
            <a:off x="2667000" y="1393825"/>
            <a:ext cx="719138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altLang="ru-RU" sz="1800"/>
          </a:p>
        </p:txBody>
      </p:sp>
      <p:sp>
        <p:nvSpPr>
          <p:cNvPr id="19472" name="AutoShape 53"/>
          <p:cNvSpPr>
            <a:spLocks noChangeArrowheads="1"/>
          </p:cNvSpPr>
          <p:nvPr/>
        </p:nvSpPr>
        <p:spPr bwMode="auto">
          <a:xfrm rot="1200000">
            <a:off x="6338888" y="1411288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altLang="ru-RU" sz="1800"/>
          </a:p>
        </p:txBody>
      </p:sp>
      <p:sp>
        <p:nvSpPr>
          <p:cNvPr id="19473" name="AutoShape 55"/>
          <p:cNvSpPr>
            <a:spLocks noChangeArrowheads="1"/>
          </p:cNvSpPr>
          <p:nvPr/>
        </p:nvSpPr>
        <p:spPr bwMode="auto">
          <a:xfrm rot="9600000">
            <a:off x="6516688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altLang="ru-RU" sz="1800"/>
          </a:p>
        </p:txBody>
      </p:sp>
      <p:sp>
        <p:nvSpPr>
          <p:cNvPr id="19474" name="AutoShape 56"/>
          <p:cNvSpPr>
            <a:spLocks noChangeArrowheads="1"/>
          </p:cNvSpPr>
          <p:nvPr/>
        </p:nvSpPr>
        <p:spPr bwMode="auto">
          <a:xfrm rot="-9600000">
            <a:off x="2843213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altLang="ru-RU" sz="1800"/>
          </a:p>
        </p:txBody>
      </p:sp>
      <p:sp>
        <p:nvSpPr>
          <p:cNvPr id="19475" name="AutoShape 58"/>
          <p:cNvSpPr>
            <a:spLocks noChangeArrowheads="1"/>
          </p:cNvSpPr>
          <p:nvPr/>
        </p:nvSpPr>
        <p:spPr bwMode="auto">
          <a:xfrm rot="-5400000">
            <a:off x="229394" y="3477419"/>
            <a:ext cx="1152525" cy="360363"/>
          </a:xfrm>
          <a:prstGeom prst="curvedDownArrow">
            <a:avLst>
              <a:gd name="adj1" fmla="val 63965"/>
              <a:gd name="adj2" fmla="val 127929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публичные слуш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0825" y="4005263"/>
            <a:ext cx="3743325" cy="2678112"/>
          </a:xfrm>
          <a:prstGeom prst="rect">
            <a:avLst/>
          </a:prstGeo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0482" name="Picture 2" descr="ANd9GcQUOFnWck6Zdu4Icj3J8vpq53AENRbM9wXp0CyVohQ3AI-8w0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60350"/>
            <a:ext cx="27955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11188" y="2781300"/>
            <a:ext cx="7975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принять участие в обсуждении  бюджета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 и отчёта о его исполнении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620713"/>
            <a:ext cx="8856662" cy="5761037"/>
          </a:xfrm>
        </p:spPr>
        <p:txBody>
          <a:bodyPr/>
          <a:lstStyle/>
          <a:p>
            <a:pPr algn="just" eaLnBrk="1" hangingPunct="1"/>
            <a:r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Решение Собрания депутатов Рудавского сельсовета от 25.12.2023 г №28/136 «О бюджете Рудавского сельсовета Обоянского района Курской области на 2024 год и на плановый период 2025 и 2026 годов» сформирован  на основе стратегических целей и задач, определенных Бюджетной и налоговой политикой Рудавского сельсовета  на 2024 год и плановый период 2025 и 2026 годов, соответствующей требованиям Бюджетного </a:t>
            </a:r>
            <a:r>
              <a:rPr lang="ru-RU" sz="1600" b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кодекса</a:t>
            </a: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Российской Федерации и Положения о бюджетном процессе Рудавского сельсовета, утвержденного решением Собрания депутатов  от 31.10.2017 N 20/104.</a:t>
            </a:r>
          </a:p>
          <a:p>
            <a:pPr algn="just" eaLnBrk="1" hangingPunct="1"/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Бюджетная и налоговая политика нацелена на создание условий для обеспечения устойчивого социально-экономического развития поселения  и повышения уровня качества жизни населения.</a:t>
            </a:r>
          </a:p>
          <a:p>
            <a:pPr algn="just" eaLnBrk="1" hangingPunct="1"/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algn="just" eaLnBrk="1" hangingPunct="1"/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Бюджетом на 2024 год и на плановый период 2025 и 2026 годов является его формирование с учетом применения  программной классификации расходов, в том числе в части отражения в составе целевых статей расходов, которые формируются в рамках муниципальных программ. </a:t>
            </a:r>
          </a:p>
          <a:p>
            <a:pPr algn="just" eaLnBrk="1" hangingPunct="1"/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Правовые основания для формирования и реализации с 1 января 2024 года муниципальных программ были установлены Бюджетным кодексом Российской Федерации и Решением Собрания депутатов Рудавского сельсовета Обоянского района Курской области от 25.12.2023 года №28/136 «О бюджете  Рудавского сельсовета Обоянского района Курской области  на 2024 год и плановый период 2025-2026 годов» и Положения о бюджетном процессе Рудавского сельсовета, утвержденного решением Собрания депутатов  от 31.10.2017 N 20/104.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88913"/>
            <a:ext cx="8785225" cy="6192837"/>
          </a:xfrm>
        </p:spPr>
        <p:txBody>
          <a:bodyPr/>
          <a:lstStyle/>
          <a:p>
            <a:pPr marL="419100" indent="-419100" algn="just" eaLnBrk="1" hangingPunct="1">
              <a:lnSpc>
                <a:spcPct val="80000"/>
              </a:lnSpc>
            </a:pPr>
            <a:endParaRPr lang="ru-RU" sz="1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419100" algn="just" eaLnBrk="1" hangingPunct="1">
              <a:lnSpc>
                <a:spcPct val="80000"/>
              </a:lnSpc>
            </a:pPr>
            <a:r>
              <a:rPr lang="ru-RU" sz="1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1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419100" algn="just" eaLnBrk="1" hangingPunct="1">
              <a:lnSpc>
                <a:spcPct val="80000"/>
              </a:lnSpc>
            </a:pPr>
            <a:r>
              <a:rPr lang="ru-RU" sz="1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В Рудавском сельсовете на 2024 год утверждено 8 муниципальных программ:</a:t>
            </a:r>
          </a:p>
          <a:p>
            <a:pPr marL="419100" indent="-419100" algn="ctr">
              <a:lnSpc>
                <a:spcPct val="80000"/>
              </a:lnSpc>
            </a:pPr>
            <a:r>
              <a:rPr lang="ru-RU" sz="1100" b="1" smtClean="0">
                <a:solidFill>
                  <a:srgbClr val="404040"/>
                </a:solidFill>
              </a:rPr>
              <a:t>Муниципальная целевая программа «Развитие  муниципальной службы в Рудавском сельсовете Обоянского района Курской области    на 2024-2026 годы».</a:t>
            </a:r>
          </a:p>
          <a:p>
            <a:pPr marL="419100" indent="-419100" algn="ctr">
              <a:lnSpc>
                <a:spcPct val="80000"/>
              </a:lnSpc>
            </a:pPr>
            <a:r>
              <a:rPr lang="ru-RU" sz="1100" b="1" smtClean="0">
                <a:solidFill>
                  <a:srgbClr val="404040"/>
                </a:solidFill>
              </a:rPr>
              <a:t>Муниципальная целевая программа «Энергосбережение и повышение энергетической эффективности Рудавского сельсовета Обоянского района Курской области на период  2024– 2026 годы» целевой программы «Комплексная программа по благоустройству территории».</a:t>
            </a:r>
          </a:p>
          <a:p>
            <a:pPr marL="419100" indent="-419100" algn="ctr">
              <a:lnSpc>
                <a:spcPct val="80000"/>
              </a:lnSpc>
            </a:pPr>
            <a:r>
              <a:rPr lang="ru-RU" sz="1100" b="1" smtClean="0">
                <a:solidFill>
                  <a:srgbClr val="404040"/>
                </a:solidFill>
              </a:rPr>
              <a:t> </a:t>
            </a:r>
          </a:p>
          <a:p>
            <a:pPr marL="419100" indent="-419100" algn="ctr">
              <a:lnSpc>
                <a:spcPct val="80000"/>
              </a:lnSpc>
            </a:pPr>
            <a:r>
              <a:rPr lang="ru-RU" sz="1100" b="1" smtClean="0">
                <a:solidFill>
                  <a:srgbClr val="404040"/>
                </a:solidFill>
              </a:rPr>
              <a:t>Муниципальная целевая программа «Развитие малого и среднего предпринимательства на территории муниципального образования «Рудавский сельсовет» Обоянского района Курской области на 2024 - 2026 годы».</a:t>
            </a:r>
          </a:p>
          <a:p>
            <a:pPr marL="419100" indent="-419100" algn="ctr">
              <a:lnSpc>
                <a:spcPct val="80000"/>
              </a:lnSpc>
            </a:pPr>
            <a:r>
              <a:rPr lang="ru-RU" sz="1100" b="1" smtClean="0">
                <a:solidFill>
                  <a:srgbClr val="404040"/>
                </a:solidFill>
              </a:rPr>
              <a:t>Муниципальная программа «Защита населения и территории от чрезвычайных ситуаций и обеспечение пожарной безопасности и безопасности людей на водных объектах  в Рудавском сельсовете Обоянского района на 2024-2026 г.г.».</a:t>
            </a:r>
          </a:p>
          <a:p>
            <a:pPr marL="419100" indent="-419100" algn="ctr">
              <a:lnSpc>
                <a:spcPct val="80000"/>
              </a:lnSpc>
            </a:pPr>
            <a:r>
              <a:rPr lang="ru-RU" sz="1100" b="1" smtClean="0">
                <a:solidFill>
                  <a:srgbClr val="404040"/>
                </a:solidFill>
              </a:rPr>
              <a:t>Муниципальная  программа  «Повышение эффективности работы с молодежью, организация отдыха и оздоровления детей, молодежи, развитие физической культуры и спорта на территории Рудавского сельсовета Обоянского района Курской области на 2024-2026 годы ».</a:t>
            </a:r>
          </a:p>
          <a:p>
            <a:pPr marL="419100" indent="-419100" algn="ctr">
              <a:lnSpc>
                <a:spcPct val="80000"/>
              </a:lnSpc>
            </a:pPr>
            <a:r>
              <a:rPr lang="ru-RU" sz="1100" b="1" smtClean="0">
                <a:solidFill>
                  <a:srgbClr val="404040"/>
                </a:solidFill>
              </a:rPr>
              <a:t> Муниципальной  целевой программы «Комплексная межведомственная программа по  профилактике преступлений и иных правонарушений на территории Рудавского сельсовета Обоянского района на 2024 – 2026 годы» с подпрограммой  "Совершенствование системы социальной профилактики правонарушений, направленное на активизацию борьбы с пьянством, алкоголизмом, токсикоманией, наркоманией на территории Рудавского сельсовета Обоянского района" .</a:t>
            </a:r>
          </a:p>
          <a:p>
            <a:pPr marL="419100" indent="-419100" algn="ctr">
              <a:lnSpc>
                <a:spcPct val="80000"/>
              </a:lnSpc>
            </a:pPr>
            <a:r>
              <a:rPr lang="ru-RU" sz="1100" b="1" smtClean="0">
                <a:solidFill>
                  <a:srgbClr val="404040"/>
                </a:solidFill>
              </a:rPr>
              <a:t>Муниципальная программа «Социальная поддержка граждан в Рудавском сельсовете Обоянского района Курской области».</a:t>
            </a:r>
          </a:p>
          <a:p>
            <a:pPr marL="419100" indent="-419100" algn="ctr">
              <a:lnSpc>
                <a:spcPct val="80000"/>
              </a:lnSpc>
            </a:pPr>
            <a:r>
              <a:rPr lang="ru-RU" sz="1100" b="1" smtClean="0">
                <a:solidFill>
                  <a:srgbClr val="404040"/>
                </a:solidFill>
              </a:rPr>
              <a:t>«Увековечение памяти погибших при защите Отечества на территории муниципального образования «Рудавский  сельсовет» Обоянского  района </a:t>
            </a:r>
          </a:p>
          <a:p>
            <a:pPr marL="419100" indent="-419100" algn="ctr">
              <a:lnSpc>
                <a:spcPct val="80000"/>
              </a:lnSpc>
            </a:pPr>
            <a:r>
              <a:rPr lang="ru-RU" sz="1100" b="1" smtClean="0">
                <a:solidFill>
                  <a:srgbClr val="404040"/>
                </a:solidFill>
              </a:rPr>
              <a:t>      Курской области на 2023 – 2024 годы»</a:t>
            </a:r>
            <a:endParaRPr lang="ru-RU" sz="1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419100" algn="just" eaLnBrk="1" hangingPunct="1">
              <a:lnSpc>
                <a:spcPct val="80000"/>
              </a:lnSpc>
            </a:pPr>
            <a:r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Главной идеологией бюджетной политики традиционно остается улучшение условий жизни и самочувствия жителей Рудавского сельсовета, выполнение социальных обязательств перед гражданами, предоставление качественных муниципальных услуг на основе целей и задач, определенных указами Президента Российской Федерации и Стратегией социально-экономического развития Курской области на период до 2034 года.</a:t>
            </a:r>
          </a:p>
          <a:p>
            <a:pPr marL="419100" indent="-419100" algn="just" eaLnBrk="1" hangingPunct="1">
              <a:lnSpc>
                <a:spcPct val="80000"/>
              </a:lnSpc>
            </a:pPr>
            <a:r>
              <a:rPr lang="ru-RU" sz="1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Показатели бюджета Рудавского сельсовета Обоянского района  Курской области представлены в решении о бюджете в соответствии с бюджетной классификацией.</a:t>
            </a:r>
          </a:p>
          <a:p>
            <a:pPr marL="419100" indent="-419100" algn="just" eaLnBrk="1" hangingPunct="1">
              <a:lnSpc>
                <a:spcPct val="80000"/>
              </a:lnSpc>
            </a:pPr>
            <a:endParaRPr lang="ru-RU" sz="1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2006</TotalTime>
  <Words>7308</Words>
  <Application>Microsoft Office PowerPoint</Application>
  <PresentationFormat>Экран (4:3)</PresentationFormat>
  <Paragraphs>1810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36" baseType="lpstr">
      <vt:lpstr>Arial</vt:lpstr>
      <vt:lpstr>Trebuchet MS</vt:lpstr>
      <vt:lpstr>Georgia</vt:lpstr>
      <vt:lpstr>Calibri</vt:lpstr>
      <vt:lpstr>Times New Roman</vt:lpstr>
      <vt:lpstr>Wingdings</vt:lpstr>
      <vt:lpstr>Times New Roman CYR</vt:lpstr>
      <vt:lpstr>Andale Sans UI</vt:lpstr>
      <vt:lpstr>Verdana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273</cp:revision>
  <cp:lastPrinted>2014-05-13T11:35:02Z</cp:lastPrinted>
  <dcterms:created xsi:type="dcterms:W3CDTF">2014-05-12T16:47:43Z</dcterms:created>
  <dcterms:modified xsi:type="dcterms:W3CDTF">2023-12-27T13:48:51Z</dcterms:modified>
</cp:coreProperties>
</file>