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4" r:id="rId1"/>
  </p:sldMasterIdLst>
  <p:notesMasterIdLst>
    <p:notesMasterId r:id="rId11"/>
  </p:notesMasterIdLst>
  <p:handoutMasterIdLst>
    <p:handoutMasterId r:id="rId12"/>
  </p:handoutMasterIdLst>
  <p:sldIdLst>
    <p:sldId id="386" r:id="rId2"/>
    <p:sldId id="388" r:id="rId3"/>
    <p:sldId id="393" r:id="rId4"/>
    <p:sldId id="348" r:id="rId5"/>
    <p:sldId id="390" r:id="rId6"/>
    <p:sldId id="378" r:id="rId7"/>
    <p:sldId id="392" r:id="rId8"/>
    <p:sldId id="371" r:id="rId9"/>
    <p:sldId id="355" r:id="rId10"/>
  </p:sldIdLst>
  <p:sldSz cx="9144000" cy="6858000" type="screen4x3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99FF"/>
    <a:srgbClr val="000099"/>
    <a:srgbClr val="800000"/>
    <a:srgbClr val="FFCC66"/>
    <a:srgbClr val="FF66FF"/>
    <a:srgbClr val="ED338C"/>
    <a:srgbClr val="CC99FF"/>
    <a:srgbClr val="FF0066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2" autoAdjust="0"/>
    <p:restoredTop sz="99263" autoAdjust="0"/>
  </p:normalViewPr>
  <p:slideViewPr>
    <p:cSldViewPr>
      <p:cViewPr>
        <p:scale>
          <a:sx n="95" d="100"/>
          <a:sy n="95" d="100"/>
        </p:scale>
        <p:origin x="-98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123046909918113E-2"/>
          <c:y val="5.8785701766226418E-2"/>
          <c:w val="0.84169919880012023"/>
          <c:h val="0.766712667390591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203945938373996"/>
          <c:y val="0.15875933481002549"/>
          <c:w val="0.71543898874265888"/>
          <c:h val="0.69981267513486212"/>
        </c:manualLayout>
      </c:layout>
      <c:pie3DChart>
        <c:varyColors val="1"/>
        <c:ser>
          <c:idx val="0"/>
          <c:order val="0"/>
          <c:explosion val="2"/>
          <c:dLbls>
            <c:dLbl>
              <c:idx val="0"/>
              <c:layout>
                <c:manualLayout>
                  <c:x val="-0.21690744551227115"/>
                  <c:y val="-0.15220420835074772"/>
                </c:manualLayout>
              </c:layout>
              <c:tx>
                <c:rich>
                  <a:bodyPr/>
                  <a:lstStyle/>
                  <a:p>
                    <a:fld id="{C269AF15-BACE-4B51-9638-BA336EF65319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A1A70E8-8C5A-43C9-8C2C-7A3576E4998B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20041428145410775"/>
                  <c:y val="9.5581466217652761E-2"/>
                </c:manualLayout>
              </c:layout>
              <c:tx>
                <c:rich>
                  <a:bodyPr/>
                  <a:lstStyle/>
                  <a:p>
                    <a:r>
                      <a: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безвозмездные поступления
</a:t>
                    </a:r>
                    <a:r>
                      <a: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76,7</a:t>
                    </a:r>
                    <a:r>
                      <a:rPr lang="ru-RU" sz="15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Лист1!$A$1:$A$2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1527.1</c:v>
                </c:pt>
                <c:pt idx="1">
                  <c:v>4804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3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05652185750768"/>
          <c:y val="0.13556018651327309"/>
          <c:w val="0.67366226667951434"/>
          <c:h val="0.66175545171597905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9999FF"/>
              </a:solidFill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2.6945018123082612E-3"/>
                  <c:y val="-0.148613669791250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 </a:t>
                    </a:r>
                    <a:r>
                      <a:rPr lang="ru-RU" dirty="0"/>
                      <a:t>на доходы физических лиц
</a:t>
                    </a:r>
                    <a:r>
                      <a:rPr lang="ru-RU" dirty="0" smtClean="0"/>
                      <a:t>0,03%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9097615342535874E-2"/>
                  <c:y val="-3.86690036098808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Налоги </a:t>
                    </a:r>
                    <a:r>
                      <a:rPr lang="ru-RU" dirty="0"/>
                      <a:t>на имущество 
</a:t>
                    </a:r>
                    <a:r>
                      <a:rPr lang="ru-RU" dirty="0" smtClean="0"/>
                      <a:t>1,4%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574464628937914"/>
                  <c:y val="0.1554841750584928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земельный </a:t>
                    </a:r>
                    <a:r>
                      <a:rPr lang="ru-RU" dirty="0"/>
                      <a:t>налог
</a:t>
                    </a:r>
                    <a:r>
                      <a:rPr lang="ru-RU" dirty="0" smtClean="0"/>
                      <a:t>72,6%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860310745591353E-2"/>
                  <c:y val="0.194570835412980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Доходы </a:t>
                    </a:r>
                    <a:r>
                      <a:rPr lang="ru-RU" dirty="0"/>
                      <a:t>от </a:t>
                    </a:r>
                    <a:r>
                      <a:rPr lang="ru-RU" dirty="0" smtClean="0"/>
                      <a:t>использования </a:t>
                    </a:r>
                    <a:r>
                      <a:rPr lang="ru-RU" dirty="0"/>
                      <a:t>муниципального </a:t>
                    </a:r>
                    <a:r>
                      <a:rPr lang="ru-RU" dirty="0" smtClean="0"/>
                      <a:t>имущества 1,0%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412856113350704E-2"/>
                  <c:y val="0.1621275082204795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0761009520378423"/>
                  <c:y val="-0.1607586719220252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9189559967009934"/>
                  <c:y val="0.168681506366622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30284113419916386"/>
                  <c:y val="-8.58202737009321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3437447278795631"/>
                  <c:y val="-5.30484175058492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6196979685111718E-2"/>
                  <c:y val="-6.2530158340615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3.5281950320743237E-2"/>
                  <c:y val="-0.122982396649128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Лист1!$A$68:$A$71</c:f>
              <c:strCache>
                <c:ptCount val="4"/>
                <c:pt idx="0">
                  <c:v>Налог на доходы физических лиц</c:v>
                </c:pt>
                <c:pt idx="1">
                  <c:v>Налоги на имущество </c:v>
                </c:pt>
                <c:pt idx="2">
                  <c:v>земельный налог</c:v>
                </c:pt>
                <c:pt idx="3">
                  <c:v>Доходы от реализации муниципального имущества</c:v>
                </c:pt>
              </c:strCache>
            </c:strRef>
          </c:cat>
          <c:val>
            <c:numRef>
              <c:f>Лист1!$B$68:$B$71</c:f>
              <c:numCache>
                <c:formatCode>0.0</c:formatCode>
                <c:ptCount val="4"/>
                <c:pt idx="0">
                  <c:v>44.3</c:v>
                </c:pt>
                <c:pt idx="1">
                  <c:v>271.5</c:v>
                </c:pt>
                <c:pt idx="2">
                  <c:v>1211.2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3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8-07T11:04:01.690" idx="1">
    <p:pos x="10" y="10"/>
    <p:text/>
    <p:extLst>
      <p:ext uri="{C676402C-5697-4E1C-873F-D02D1690AC5C}">
        <p15:threadingInfo xmlns="" xmlns:p15="http://schemas.microsoft.com/office/powerpoint/2012/main" timeZoneBias="-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54" cy="490373"/>
          </a:xfrm>
          <a:prstGeom prst="rect">
            <a:avLst/>
          </a:prstGeom>
        </p:spPr>
        <p:txBody>
          <a:bodyPr vert="horz" lIns="89657" tIns="44829" rIns="89657" bIns="448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54" y="0"/>
            <a:ext cx="2919454" cy="490373"/>
          </a:xfrm>
          <a:prstGeom prst="rect">
            <a:avLst/>
          </a:prstGeom>
        </p:spPr>
        <p:txBody>
          <a:bodyPr vert="horz" lIns="89657" tIns="44829" rIns="89657" bIns="448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D55FB5-ADA5-483C-B444-FFCB548195F5}" type="datetimeFigureOut">
              <a:rPr lang="ru-RU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07710"/>
            <a:ext cx="2919454" cy="490372"/>
          </a:xfrm>
          <a:prstGeom prst="rect">
            <a:avLst/>
          </a:prstGeom>
        </p:spPr>
        <p:txBody>
          <a:bodyPr vert="horz" lIns="89657" tIns="44829" rIns="89657" bIns="448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54" y="9307710"/>
            <a:ext cx="2919454" cy="490372"/>
          </a:xfrm>
          <a:prstGeom prst="rect">
            <a:avLst/>
          </a:prstGeom>
        </p:spPr>
        <p:txBody>
          <a:bodyPr vert="horz" lIns="89657" tIns="44829" rIns="89657" bIns="448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D342A8-F9D1-40DF-89C9-72785B71D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386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54" cy="490373"/>
          </a:xfrm>
          <a:prstGeom prst="rect">
            <a:avLst/>
          </a:prstGeom>
        </p:spPr>
        <p:txBody>
          <a:bodyPr vert="horz" lIns="94462" tIns="47231" rIns="94462" bIns="472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54" y="0"/>
            <a:ext cx="2919454" cy="490373"/>
          </a:xfrm>
          <a:prstGeom prst="rect">
            <a:avLst/>
          </a:prstGeom>
        </p:spPr>
        <p:txBody>
          <a:bodyPr vert="horz" lIns="94462" tIns="47231" rIns="94462" bIns="472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F878790-CB71-4A2B-9FFC-3EEAD55F8438}" type="datetimeFigureOut">
              <a:rPr lang="ru-RU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35013"/>
            <a:ext cx="4900613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62" tIns="47231" rIns="94462" bIns="4723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199" y="4654633"/>
            <a:ext cx="5387365" cy="4410228"/>
          </a:xfrm>
          <a:prstGeom prst="rect">
            <a:avLst/>
          </a:prstGeom>
        </p:spPr>
        <p:txBody>
          <a:bodyPr vert="horz" lIns="94462" tIns="47231" rIns="94462" bIns="4723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07710"/>
            <a:ext cx="2919454" cy="490372"/>
          </a:xfrm>
          <a:prstGeom prst="rect">
            <a:avLst/>
          </a:prstGeom>
        </p:spPr>
        <p:txBody>
          <a:bodyPr vert="horz" lIns="94462" tIns="47231" rIns="94462" bIns="472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54" y="9307710"/>
            <a:ext cx="2919454" cy="490372"/>
          </a:xfrm>
          <a:prstGeom prst="rect">
            <a:avLst/>
          </a:prstGeom>
        </p:spPr>
        <p:txBody>
          <a:bodyPr vert="horz" lIns="94462" tIns="47231" rIns="94462" bIns="472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02FED69-E882-4765-AE73-92658F464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153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FED69-E882-4765-AE73-92658F46435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40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41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56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299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924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945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619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085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090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06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53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89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91115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82446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275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84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68794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34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19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  <p:sldLayoutId id="2147484217" r:id="rId13"/>
    <p:sldLayoutId id="2147484218" r:id="rId14"/>
    <p:sldLayoutId id="2147484219" r:id="rId15"/>
    <p:sldLayoutId id="2147484220" r:id="rId16"/>
    <p:sldLayoutId id="21474842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1763688" y="2348880"/>
            <a:ext cx="5832648" cy="3600400"/>
          </a:xfrm>
        </p:spPr>
        <p:txBody>
          <a:bodyPr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ru-RU" sz="4500" b="1" i="1" kern="1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Отчет об исполнении </a:t>
            </a:r>
            <a:r>
              <a:rPr lang="ru-RU" sz="4500" b="1" i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бюджета </a:t>
            </a:r>
            <a:r>
              <a:rPr lang="ru-RU" sz="4500" b="1" i="1" kern="120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Рудавского</a:t>
            </a:r>
            <a:r>
              <a:rPr lang="ru-RU" sz="4500" b="1" i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сельсовета </a:t>
            </a:r>
            <a:br>
              <a:rPr lang="ru-RU" sz="4500" b="1" i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5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</a:t>
            </a:r>
          </a:p>
        </p:txBody>
      </p:sp>
    </p:spTree>
    <p:extLst>
      <p:ext uri="{BB962C8B-B14F-4D97-AF65-F5344CB8AC3E}">
        <p14:creationId xmlns:p14="http://schemas.microsoft.com/office/powerpoint/2010/main" val="3761003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899592" y="764704"/>
            <a:ext cx="7272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Бюджет </a:t>
            </a:r>
            <a:r>
              <a:rPr lang="ru-RU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Рудавского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сельсовета за 2022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год по доходам выполнен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целом к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утвержденному годовому плану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на 100.03%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331640" y="1452406"/>
            <a:ext cx="5961076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7FD13B"/>
              </a:buClr>
              <a:buSzPct val="70000"/>
              <a:defRPr/>
            </a:pP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в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том числе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по группам доходов,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Book" pitchFamily="34" charset="0"/>
              </a:rPr>
              <a:t>тыс. рублей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7FD13B"/>
              </a:buClr>
              <a:buSzPct val="70000"/>
              <a:buFont typeface="Wingdings 2" pitchFamily="18" charset="2"/>
              <a:buNone/>
              <a:defRPr/>
            </a:pPr>
            <a:endParaRPr lang="ru-RU" sz="1600" dirty="0">
              <a:solidFill>
                <a:srgbClr val="4E5B6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anklin Gothic Book" pitchFamily="34" charset="0"/>
            </a:endParaRPr>
          </a:p>
        </p:txBody>
      </p:sp>
      <p:graphicFrame>
        <p:nvGraphicFramePr>
          <p:cNvPr id="17446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675786"/>
              </p:ext>
            </p:extLst>
          </p:nvPr>
        </p:nvGraphicFramePr>
        <p:xfrm>
          <a:off x="755577" y="2564904"/>
          <a:ext cx="7632847" cy="3170630"/>
        </p:xfrm>
        <a:graphic>
          <a:graphicData uri="http://schemas.openxmlformats.org/drawingml/2006/table">
            <a:tbl>
              <a:tblPr/>
              <a:tblGrid>
                <a:gridCol w="2871708"/>
                <a:gridCol w="1854289"/>
                <a:gridCol w="1530957"/>
                <a:gridCol w="1375893"/>
              </a:tblGrid>
              <a:tr h="6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на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за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2076,1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1913,4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6290,1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6290,1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8366,2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8203,5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8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755576" y="548680"/>
            <a:ext cx="8072494" cy="79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lvl="0" algn="ctr">
              <a:defRPr/>
            </a:pPr>
            <a:r>
              <a:rPr lang="ru-RU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Структура доходов бюджета </a:t>
            </a: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сельсовета </a:t>
            </a:r>
            <a:r>
              <a:rPr lang="ru-RU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в </a:t>
            </a: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2022 </a:t>
            </a:r>
            <a:r>
              <a:rPr lang="ru-RU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году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575476"/>
              </p:ext>
            </p:extLst>
          </p:nvPr>
        </p:nvGraphicFramePr>
        <p:xfrm>
          <a:off x="1259632" y="2060848"/>
          <a:ext cx="767008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194738"/>
              </p:ext>
            </p:extLst>
          </p:nvPr>
        </p:nvGraphicFramePr>
        <p:xfrm>
          <a:off x="1187624" y="1628801"/>
          <a:ext cx="6840760" cy="4384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2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14349" y="620688"/>
            <a:ext cx="73860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Поступление доходов в бюджет </a:t>
            </a:r>
            <a:r>
              <a:rPr lang="ru-RU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Рудавского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сельсовета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за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2022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год, </a:t>
            </a:r>
            <a:endParaRPr lang="ru-RU" b="1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lvl="0" algn="r">
              <a:defRPr/>
            </a:pPr>
            <a:endParaRPr lang="ru-RU" sz="1200" b="1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lvl="0" algn="r">
              <a:defRPr/>
            </a:pPr>
            <a:r>
              <a:rPr lang="ru-RU" sz="1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тыс</a:t>
            </a:r>
            <a:r>
              <a:rPr lang="ru-RU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. рублей</a:t>
            </a: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/>
            </a:r>
            <a:b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ru-RU" sz="2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9609" name="Group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903472"/>
              </p:ext>
            </p:extLst>
          </p:nvPr>
        </p:nvGraphicFramePr>
        <p:xfrm>
          <a:off x="827584" y="1484784"/>
          <a:ext cx="7272809" cy="4412216"/>
        </p:xfrm>
        <a:graphic>
          <a:graphicData uri="http://schemas.openxmlformats.org/drawingml/2006/table">
            <a:tbl>
              <a:tblPr/>
              <a:tblGrid>
                <a:gridCol w="3073341"/>
                <a:gridCol w="1408739"/>
                <a:gridCol w="1437649"/>
                <a:gridCol w="1353080"/>
              </a:tblGrid>
              <a:tr h="10109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Уточненный план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61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03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76,5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</a:t>
                      </a:r>
                      <a:r>
                        <a:rPr lang="ru-RU" sz="14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налог</a:t>
                      </a:r>
                      <a:endParaRPr lang="ru-RU" sz="14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5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5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 продажи материальных и нематериальных активов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14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945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ДОХОДОВ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8366,2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8203,5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4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6290,1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6290,1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47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8366,2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8203,5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0407114"/>
              </p:ext>
            </p:extLst>
          </p:nvPr>
        </p:nvGraphicFramePr>
        <p:xfrm>
          <a:off x="857621" y="1052736"/>
          <a:ext cx="7530803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827584" y="332656"/>
            <a:ext cx="79075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tabLst/>
              <a:defRPr/>
            </a:pPr>
            <a:endParaRPr lang="ru-RU" sz="2000" b="1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tabLst/>
              <a:defRPr/>
            </a:pP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налоговых и неналоговых доходов в 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</p:spTree>
    <p:extLst>
      <p:ext uri="{BB962C8B-B14F-4D97-AF65-F5344CB8AC3E}">
        <p14:creationId xmlns:p14="http://schemas.microsoft.com/office/powerpoint/2010/main" val="40780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4213" y="615171"/>
            <a:ext cx="8459787" cy="35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Бюджет </a:t>
            </a:r>
            <a:r>
              <a:rPr lang="ru-RU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Рудавского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сельского поселения за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2022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год </a:t>
            </a: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: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26275" y="792433"/>
            <a:ext cx="1000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9" name="Group 9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533296"/>
              </p:ext>
            </p:extLst>
          </p:nvPr>
        </p:nvGraphicFramePr>
        <p:xfrm>
          <a:off x="714348" y="1124744"/>
          <a:ext cx="7746083" cy="4677829"/>
        </p:xfrm>
        <a:graphic>
          <a:graphicData uri="http://schemas.openxmlformats.org/drawingml/2006/table">
            <a:tbl>
              <a:tblPr/>
              <a:tblGrid>
                <a:gridCol w="3929660"/>
                <a:gridCol w="1296144"/>
                <a:gridCol w="1224136"/>
                <a:gridCol w="1296143"/>
              </a:tblGrid>
              <a:tr h="529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Cyr" charset="-52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муниципальной программы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6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Культура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Рудавского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сельского поселения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5362,8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5300,6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63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 </a:t>
                      </a:r>
                      <a:r>
                        <a:rPr lang="ru-RU" sz="1400" b="1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территории муниципального образования "Рудавский сельсовет" </a:t>
                      </a:r>
                      <a:r>
                        <a:rPr lang="ru-RU" sz="1400" b="1" i="1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Обоянского</a:t>
                      </a:r>
                      <a:r>
                        <a:rPr lang="ru-RU" sz="1400" b="1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района Курской области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483,0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475,0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«Профилактика наркомании и медико-социальная реабилитация больных наркоманией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Пожарная безопасность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на территории </a:t>
                      </a:r>
                      <a:r>
                        <a:rPr lang="ru-RU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Рудавского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сельского поселения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 по программам: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5913,8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5841,1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Непрограммные направления деятельности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4058,2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3925,9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9972,0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9767,0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54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45665" y="1038251"/>
            <a:ext cx="5824861" cy="5415087"/>
            <a:chOff x="510395" y="2013008"/>
            <a:chExt cx="2679190" cy="2492278"/>
          </a:xfrm>
          <a:solidFill>
            <a:srgbClr val="52CBCE"/>
          </a:solidFill>
        </p:grpSpPr>
        <p:sp>
          <p:nvSpPr>
            <p:cNvPr id="8" name="Полилиния 7"/>
            <p:cNvSpPr/>
            <p:nvPr/>
          </p:nvSpPr>
          <p:spPr>
            <a:xfrm>
              <a:off x="1571297" y="2013008"/>
              <a:ext cx="1618288" cy="399275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738" tIns="28738" rIns="28738" bIns="28738" spcCol="127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x-none" sz="2000" b="1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Состав непрограммных </a:t>
              </a:r>
              <a:r>
                <a:rPr lang="ru-RU" sz="20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направлений деятельности:</a:t>
              </a:r>
              <a:r>
                <a:rPr lang="x-none" sz="1400">
                  <a:solidFill>
                    <a:prstClr val="black"/>
                  </a:solidFill>
                </a:rPr>
                <a:t>                                                     </a:t>
              </a:r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510395" y="2682505"/>
              <a:ext cx="1255772" cy="1822781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738" tIns="28738" rIns="28738" bIns="28738" spcCol="127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деятельности органов местного самоуправления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–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1795,5</a:t>
              </a:r>
              <a:r>
                <a:rPr lang="x-none" sz="16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ыс</a:t>
              </a:r>
              <a:r>
                <a:rPr lang="x-none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рублей;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том числе: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-содержание главы –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618,8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выполнения функций органами местного  самоуправления –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1176,7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рублей.</a:t>
              </a: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</a:rPr>
                <a:t> 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1898650" y="2682504"/>
              <a:ext cx="1159222" cy="1822781"/>
            </a:xfrm>
            <a:custGeom>
              <a:avLst/>
              <a:gdLst>
                <a:gd name="connsiteX0" fmla="*/ 0 w 1615467"/>
                <a:gd name="connsiteY0" fmla="*/ 80773 h 807733"/>
                <a:gd name="connsiteX1" fmla="*/ 80773 w 1615467"/>
                <a:gd name="connsiteY1" fmla="*/ 0 h 807733"/>
                <a:gd name="connsiteX2" fmla="*/ 1534694 w 1615467"/>
                <a:gd name="connsiteY2" fmla="*/ 0 h 807733"/>
                <a:gd name="connsiteX3" fmla="*/ 1615467 w 1615467"/>
                <a:gd name="connsiteY3" fmla="*/ 80773 h 807733"/>
                <a:gd name="connsiteX4" fmla="*/ 1615467 w 1615467"/>
                <a:gd name="connsiteY4" fmla="*/ 726960 h 807733"/>
                <a:gd name="connsiteX5" fmla="*/ 1534694 w 1615467"/>
                <a:gd name="connsiteY5" fmla="*/ 807733 h 807733"/>
                <a:gd name="connsiteX6" fmla="*/ 80773 w 1615467"/>
                <a:gd name="connsiteY6" fmla="*/ 807733 h 807733"/>
                <a:gd name="connsiteX7" fmla="*/ 0 w 1615467"/>
                <a:gd name="connsiteY7" fmla="*/ 726960 h 807733"/>
                <a:gd name="connsiteX8" fmla="*/ 0 w 1615467"/>
                <a:gd name="connsiteY8" fmla="*/ 80773 h 807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5467" h="807733">
                  <a:moveTo>
                    <a:pt x="0" y="80773"/>
                  </a:moveTo>
                  <a:cubicBezTo>
                    <a:pt x="0" y="36163"/>
                    <a:pt x="36163" y="0"/>
                    <a:pt x="80773" y="0"/>
                  </a:cubicBezTo>
                  <a:lnTo>
                    <a:pt x="1534694" y="0"/>
                  </a:lnTo>
                  <a:cubicBezTo>
                    <a:pt x="1579304" y="0"/>
                    <a:pt x="1615467" y="36163"/>
                    <a:pt x="1615467" y="80773"/>
                  </a:cubicBezTo>
                  <a:lnTo>
                    <a:pt x="1615467" y="726960"/>
                  </a:lnTo>
                  <a:cubicBezTo>
                    <a:pt x="1615467" y="771570"/>
                    <a:pt x="1579304" y="807733"/>
                    <a:pt x="1534694" y="807733"/>
                  </a:cubicBezTo>
                  <a:lnTo>
                    <a:pt x="80773" y="807733"/>
                  </a:lnTo>
                  <a:cubicBezTo>
                    <a:pt x="36163" y="807733"/>
                    <a:pt x="0" y="771570"/>
                    <a:pt x="0" y="726960"/>
                  </a:cubicBezTo>
                  <a:lnTo>
                    <a:pt x="0" y="80773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28738" tIns="28738" rIns="28738" bIns="28738" spcCol="1270" anchor="ctr"/>
            <a:lstStyle/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Обеспечение деятельности органов местного самоуправления на исполнение государственных полномочий –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245,0тыс.рублей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 том числе: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осуществление первичного воинского учета –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245,0 </a:t>
              </a:r>
              <a:r>
                <a:rPr lang="ru-RU" sz="16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 </a:t>
              </a:r>
              <a:r>
                <a:rPr lang="ru-RU" sz="16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рублей;</a:t>
              </a:r>
            </a:p>
            <a:p>
              <a:pPr algn="ctr" defTabSz="355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x-none" sz="1600" b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</a:t>
              </a:r>
              <a:endPara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4" name="Прямая со стрелкой 13"/>
          <p:cNvCxnSpPr/>
          <p:nvPr/>
        </p:nvCxnSpPr>
        <p:spPr>
          <a:xfrm flipH="1">
            <a:off x="1619672" y="1566798"/>
            <a:ext cx="1248741" cy="926098"/>
          </a:xfrm>
          <a:prstGeom prst="straightConnector1">
            <a:avLst/>
          </a:prstGeom>
          <a:ln>
            <a:solidFill>
              <a:srgbClr val="00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0" name="TextBox 4"/>
          <p:cNvSpPr txBox="1">
            <a:spLocks noChangeArrowheads="1"/>
          </p:cNvSpPr>
          <p:nvPr/>
        </p:nvSpPr>
        <p:spPr bwMode="auto">
          <a:xfrm>
            <a:off x="674688" y="327025"/>
            <a:ext cx="7920037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6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Непрограммные направления деятельности</a:t>
            </a:r>
          </a:p>
        </p:txBody>
      </p:sp>
      <p:cxnSp>
        <p:nvCxnSpPr>
          <p:cNvPr id="1026" name="Прямая со стрелкой 19"/>
          <p:cNvCxnSpPr>
            <a:cxnSpLocks noChangeShapeType="1"/>
          </p:cNvCxnSpPr>
          <p:nvPr/>
        </p:nvCxnSpPr>
        <p:spPr bwMode="auto">
          <a:xfrm>
            <a:off x="6370525" y="1503343"/>
            <a:ext cx="1278221" cy="989553"/>
          </a:xfrm>
          <a:prstGeom prst="straightConnector1">
            <a:avLst/>
          </a:prstGeom>
          <a:noFill/>
          <a:ln w="9525" algn="ctr">
            <a:solidFill>
              <a:srgbClr val="0000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Полилиния 10"/>
          <p:cNvSpPr/>
          <p:nvPr/>
        </p:nvSpPr>
        <p:spPr>
          <a:xfrm>
            <a:off x="6477022" y="2492896"/>
            <a:ext cx="2343449" cy="3960440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52CBCE"/>
          </a:solidFill>
          <a:ln w="15875" cap="rnd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spcFirstLastPara="0" vert="horz" wrap="square" lIns="28738" tIns="28738" rIns="28738" bIns="28738" numCol="1" spcCol="1270" anchor="ctr" anchorCtr="0">
            <a:noAutofit/>
          </a:bodyPr>
          <a:lstStyle/>
          <a:p>
            <a:pPr marL="0" marR="0" lvl="0" indent="0" algn="ctr" defTabSz="3556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М</a:t>
            </a:r>
            <a:r>
              <a:rPr kumimoji="0" lang="x-none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ероприятия, осуществляемые органами местного самоуправления, в рамках непрограммных направлений расходов 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kumimoji="0" lang="x-none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-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        </a:t>
            </a:r>
          </a:p>
          <a:p>
            <a:pPr marL="0" marR="0" lvl="0" indent="0" algn="ctr" defTabSz="3556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        </a:t>
            </a:r>
            <a:r>
              <a:rPr lang="ru-RU" sz="1600" b="1" kern="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349,1</a:t>
            </a:r>
            <a:r>
              <a:rPr kumimoji="0" lang="x-none" sz="1600" b="1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тыс</a:t>
            </a:r>
            <a:r>
              <a:rPr kumimoji="0" lang="x-none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.</a:t>
            </a: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 рублей</a:t>
            </a:r>
            <a:r>
              <a:rPr kumimoji="0" lang="x-none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Times New Roman" panose="02020603050405020304" pitchFamily="18" charset="0"/>
              </a:rPr>
              <a:t> </a:t>
            </a:r>
            <a:r>
              <a:rPr lang="ru-RU" sz="1600" b="1" kern="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;</a:t>
            </a:r>
          </a:p>
          <a:p>
            <a:pPr lvl="0" algn="ctr" defTabSz="3556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808833" y="1905774"/>
            <a:ext cx="15194" cy="587124"/>
          </a:xfrm>
          <a:prstGeom prst="straightConnector1">
            <a:avLst/>
          </a:prstGeom>
          <a:noFill/>
          <a:ln w="9525" cap="flat" cmpd="sng" algn="ctr">
            <a:solidFill>
              <a:srgbClr val="000099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5731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992888" cy="1099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Исполнение бюджета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Рудавского</a:t>
            </a: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 сельского поселения за </a:t>
            </a: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2022 </a:t>
            </a: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charset="0"/>
              </a:rPr>
              <a:t>год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964766"/>
              </p:ext>
            </p:extLst>
          </p:nvPr>
        </p:nvGraphicFramePr>
        <p:xfrm>
          <a:off x="683568" y="1988840"/>
          <a:ext cx="7776864" cy="30918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3165"/>
                <a:gridCol w="1849283"/>
                <a:gridCol w="1800200"/>
                <a:gridCol w="1944216"/>
              </a:tblGrid>
              <a:tr h="64807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бюджета, тыс. рублей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8203,5</a:t>
                      </a:r>
                      <a:endParaRPr kumimoji="0" lang="ru-RU" sz="2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9767,0</a:t>
                      </a:r>
                      <a:endParaRPr lang="ru-RU" sz="2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-1563,5</a:t>
                      </a:r>
                      <a:endParaRPr lang="ru-RU" sz="2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78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1547813" y="2708275"/>
            <a:ext cx="6624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Franklin Gothic Book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3406</TotalTime>
  <Words>371</Words>
  <Application>Microsoft Office PowerPoint</Application>
  <PresentationFormat>Экран (4:3)</PresentationFormat>
  <Paragraphs>139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Натуральные материалы</vt:lpstr>
      <vt:lpstr>Отчет об исполнении бюджета Рудавского сельсовета  за 2022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бюджета Рудавского сельского поселения за 2022 год</vt:lpstr>
      <vt:lpstr>Презентация PowerPoint</vt:lpstr>
    </vt:vector>
  </TitlesOfParts>
  <Company>DreamLair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Добрянский муниципальный район!</dc:title>
  <dc:creator>Paradise</dc:creator>
  <cp:lastModifiedBy>user</cp:lastModifiedBy>
  <cp:revision>387</cp:revision>
  <cp:lastPrinted>2017-08-30T03:16:21Z</cp:lastPrinted>
  <dcterms:created xsi:type="dcterms:W3CDTF">2012-10-26T09:26:12Z</dcterms:created>
  <dcterms:modified xsi:type="dcterms:W3CDTF">2023-04-19T12:33:50Z</dcterms:modified>
</cp:coreProperties>
</file>