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CD9FE3-BDF3-45C0-8743-29362299F7F5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27952E-DC54-485C-826C-42D2DD451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E69BE-80CC-4B13-A366-FB3783F1F9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ED605-6B5B-4DA3-957D-4332E70DBD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C9FF7-F9DF-4676-B5E8-CEC4815E6E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3077-BD44-4733-A8A7-5AF17685CF1A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C2B8-6AB5-4581-9E2E-10733A8D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6FE0-106F-46FB-8811-4DB8B7CDF861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6FD-EBE0-4240-9680-52FE1D5E8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E104-D3D5-4F5F-B170-5B49CAC72A50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648F-C28B-4740-81DA-6ECAA1664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CC9F-F10B-42AE-B686-16EBA23A10DC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781D-790C-4146-BBF5-26ADA4154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43D6-4F0D-43BB-A808-F980F1A42C44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4B18-AF79-4F43-9178-0F247673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258F-1B4B-4AC5-B9D9-5DB029191019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81AA-D433-4CA2-9280-CA2D6176D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FD3F-BD24-4D05-935E-922D5C98F347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858-332C-4F0F-93C4-535BAF24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845-708C-43AB-B1D1-D42620724383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317F-2BF0-48B8-B653-CA89B3B5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CB9E-D9D4-474C-B850-94C461CC33EF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155F-EA4B-4D6A-A219-7B8D4D42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A08B-75A5-439C-A063-4C66CA664F8B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B31C-D522-48D5-A4B1-DA6D047CF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5BF-3A81-4462-86B9-6F4E53FD4016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3B3-26CE-4999-89CA-29F93473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6B702-C609-4540-9A56-988F752DC502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92D77-4685-4E2A-854C-CA2680E67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/>
          <a:lstStyle/>
          <a:p>
            <a:pPr algn="ctr"/>
            <a:r>
              <a:rPr lang="ru-RU" b="1" smtClean="0"/>
              <a:t>Бюджет Рудавского сельсовета Обоянского района Курской области на 202</a:t>
            </a:r>
            <a:r>
              <a:rPr lang="ru-RU" b="1" smtClean="0">
                <a:latin typeface="Arial" charset="0"/>
              </a:rPr>
              <a:t>3</a:t>
            </a:r>
            <a:r>
              <a:rPr lang="ru-RU" b="1" smtClean="0"/>
              <a:t> год и на плановый период 202</a:t>
            </a:r>
            <a:r>
              <a:rPr lang="ru-RU" b="1" smtClean="0">
                <a:latin typeface="Arial" charset="0"/>
              </a:rPr>
              <a:t>4</a:t>
            </a:r>
            <a:r>
              <a:rPr lang="ru-RU" b="1" smtClean="0"/>
              <a:t>-202</a:t>
            </a:r>
            <a:r>
              <a:rPr lang="ru-RU" b="1" smtClean="0">
                <a:latin typeface="Arial" charset="0"/>
              </a:rPr>
              <a:t>5</a:t>
            </a:r>
            <a:r>
              <a:rPr lang="ru-RU" b="1" smtClean="0"/>
              <a:t> годы» </a:t>
            </a:r>
            <a:endParaRPr lang="ru-RU" smtClean="0"/>
          </a:p>
          <a:p>
            <a:endParaRPr lang="ru-RU" smtClean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/>
              <a:t>Бюджетная классификация Российской Федерации</a:t>
            </a:r>
            <a:r>
              <a:rPr lang="ru-RU" altLang="ru-RU" sz="1400"/>
              <a:t> – группировка доходов,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расходов и источников финансирования дефицитов бюджетов бюджетной системы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Российской Федерации, используемая для составления и исполнения бюджетов,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составления бюджетной отчётности, обеспечивающей сопоставимость показателей бюджетов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бюджетной системы Российской Федерации (статья 18 Бюджетного Кодекса)</a:t>
            </a:r>
          </a:p>
          <a:p>
            <a:pPr algn="ctr"/>
            <a:endParaRPr lang="ru-RU" altLang="ru-RU" sz="1400"/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/>
        </p:nvGraphicFramePr>
        <p:xfrm>
          <a:off x="827088" y="2062163"/>
          <a:ext cx="7848600" cy="2160587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Разделы </a:t>
            </a:r>
          </a:p>
          <a:p>
            <a:pPr algn="ctr"/>
            <a:r>
              <a:rPr lang="ru-RU" altLang="ru-RU" sz="900"/>
              <a:t>определяют</a:t>
            </a:r>
          </a:p>
          <a:p>
            <a:pPr algn="ctr"/>
            <a:r>
              <a:rPr lang="ru-RU" altLang="ru-RU" sz="900"/>
              <a:t>отраслевое </a:t>
            </a:r>
          </a:p>
          <a:p>
            <a:pPr algn="ctr"/>
            <a:r>
              <a:rPr lang="ru-RU" altLang="ru-RU" sz="900"/>
              <a:t>направление</a:t>
            </a:r>
          </a:p>
          <a:p>
            <a:pPr algn="ctr"/>
            <a:r>
              <a:rPr lang="ru-RU" altLang="ru-RU" sz="900"/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Подразделы</a:t>
            </a:r>
          </a:p>
          <a:p>
            <a:pPr algn="ctr"/>
            <a:r>
              <a:rPr lang="ru-RU" altLang="ru-RU" sz="900"/>
              <a:t>детализируют</a:t>
            </a:r>
          </a:p>
          <a:p>
            <a:pPr algn="ctr"/>
            <a:r>
              <a:rPr lang="ru-RU" altLang="ru-RU" sz="900"/>
              <a:t>направления </a:t>
            </a:r>
          </a:p>
          <a:p>
            <a:pPr algn="ctr"/>
            <a:r>
              <a:rPr lang="ru-RU" altLang="ru-RU" sz="900"/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Уникальный </a:t>
            </a:r>
          </a:p>
          <a:p>
            <a:pPr algn="ctr"/>
            <a:r>
              <a:rPr lang="ru-RU" altLang="ru-RU" sz="900"/>
              <a:t>код для каждого</a:t>
            </a:r>
          </a:p>
          <a:p>
            <a:pPr algn="ctr"/>
            <a:r>
              <a:rPr lang="ru-RU" altLang="ru-RU" sz="900"/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Целевые статьи обеспечивают</a:t>
            </a:r>
          </a:p>
          <a:p>
            <a:pPr algn="ctr"/>
            <a:r>
              <a:rPr lang="ru-RU" altLang="ru-RU" sz="900"/>
              <a:t>привязку бюджетных ассигнований</a:t>
            </a:r>
          </a:p>
          <a:p>
            <a:pPr algn="ctr"/>
            <a:r>
              <a:rPr lang="ru-RU" altLang="ru-RU" sz="900"/>
              <a:t>к конкретным программам, </a:t>
            </a:r>
          </a:p>
          <a:p>
            <a:pPr algn="ctr"/>
            <a:r>
              <a:rPr lang="ru-RU" altLang="ru-RU" sz="900"/>
              <a:t>направлениям деятельности</a:t>
            </a:r>
          </a:p>
          <a:p>
            <a:pPr algn="ctr"/>
            <a:r>
              <a:rPr lang="ru-RU" altLang="ru-RU" sz="900"/>
              <a:t>субъектов бюджетного</a:t>
            </a:r>
          </a:p>
          <a:p>
            <a:pPr algn="ctr"/>
            <a:r>
              <a:rPr lang="ru-RU" altLang="ru-RU" sz="900"/>
              <a:t>планирования и участников</a:t>
            </a:r>
          </a:p>
          <a:p>
            <a:pPr algn="ctr"/>
            <a:r>
              <a:rPr lang="ru-RU" altLang="ru-RU" sz="900"/>
              <a:t>бюджетного процесса</a:t>
            </a:r>
          </a:p>
          <a:p>
            <a:pPr algn="ctr"/>
            <a:r>
              <a:rPr lang="ru-RU" altLang="ru-RU" sz="900"/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Виды расходов</a:t>
            </a:r>
          </a:p>
          <a:p>
            <a:pPr algn="ctr"/>
            <a:r>
              <a:rPr lang="ru-RU" altLang="ru-RU" sz="900"/>
              <a:t>Указывают вид</a:t>
            </a:r>
          </a:p>
          <a:p>
            <a:pPr algn="ctr"/>
            <a:r>
              <a:rPr lang="ru-RU" altLang="ru-RU" sz="900"/>
              <a:t>Бюджетных </a:t>
            </a:r>
          </a:p>
          <a:p>
            <a:pPr algn="ctr"/>
            <a:r>
              <a:rPr lang="ru-RU" altLang="ru-RU" sz="900"/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КОСГУ отражает </a:t>
            </a:r>
          </a:p>
          <a:p>
            <a:pPr algn="ctr"/>
            <a:r>
              <a:rPr lang="ru-RU" altLang="ru-RU" sz="900"/>
              <a:t>экономическое содержание</a:t>
            </a:r>
          </a:p>
          <a:p>
            <a:pPr algn="ctr"/>
            <a:r>
              <a:rPr lang="ru-RU" altLang="ru-RU" sz="900"/>
              <a:t>операций государственного</a:t>
            </a:r>
          </a:p>
          <a:p>
            <a:pPr algn="ctr"/>
            <a:r>
              <a:rPr lang="ru-RU" altLang="ru-RU" sz="900"/>
              <a:t>сектора. В решении</a:t>
            </a:r>
          </a:p>
          <a:p>
            <a:pPr algn="ctr"/>
            <a:r>
              <a:rPr lang="ru-RU" altLang="ru-RU" sz="900"/>
              <a:t>о бюджете не </a:t>
            </a:r>
          </a:p>
          <a:p>
            <a:pPr algn="ctr"/>
            <a:r>
              <a:rPr lang="ru-RU" altLang="ru-RU" sz="900"/>
              <a:t>применяется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ПРИНЦИП разграничения</a:t>
            </a:r>
            <a:r>
              <a:rPr lang="ru-RU" altLang="ru-RU"/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доходов </a:t>
            </a:r>
            <a:r>
              <a:rPr lang="ru-RU" altLang="ru-RU" sz="160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расходов</a:t>
            </a:r>
            <a:r>
              <a:rPr lang="ru-RU" altLang="ru-RU" sz="160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Поступления от уплаты </a:t>
            </a:r>
          </a:p>
          <a:p>
            <a:r>
              <a:rPr lang="ru-RU" altLang="ru-RU" sz="1400"/>
              <a:t>налогов, установленных </a:t>
            </a:r>
          </a:p>
          <a:p>
            <a:r>
              <a:rPr lang="ru-RU" altLang="ru-RU" sz="1400"/>
              <a:t>Налоговым Кодексом РФ:</a:t>
            </a:r>
          </a:p>
          <a:p>
            <a:r>
              <a:rPr lang="ru-RU" altLang="ru-RU" sz="1400"/>
              <a:t>-налог на доходы </a:t>
            </a:r>
          </a:p>
          <a:p>
            <a:r>
              <a:rPr lang="ru-RU" altLang="ru-RU" sz="140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/>
              <a:t>акцизы;</a:t>
            </a:r>
          </a:p>
          <a:p>
            <a:r>
              <a:rPr lang="ru-RU" altLang="ru-RU" sz="1400"/>
              <a:t>-налоги на совокупный </a:t>
            </a:r>
          </a:p>
          <a:p>
            <a:r>
              <a:rPr lang="ru-RU" altLang="ru-RU" sz="1400"/>
              <a:t> доход;</a:t>
            </a:r>
          </a:p>
          <a:p>
            <a:r>
              <a:rPr lang="ru-RU" altLang="ru-RU" sz="140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/>
              <a:t>госпошлина</a:t>
            </a: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Платежи, установленные</a:t>
            </a:r>
          </a:p>
          <a:p>
            <a:r>
              <a:rPr lang="ru-RU" altLang="ru-RU" sz="1400"/>
              <a:t> законодательством </a:t>
            </a:r>
          </a:p>
          <a:p>
            <a:r>
              <a:rPr lang="ru-RU" altLang="ru-RU" sz="1400"/>
              <a:t>Российской Федерации:</a:t>
            </a:r>
          </a:p>
          <a:p>
            <a:r>
              <a:rPr lang="ru-RU" altLang="ru-RU" sz="1400"/>
              <a:t>-арендная плата за землю;</a:t>
            </a:r>
          </a:p>
          <a:p>
            <a:r>
              <a:rPr lang="ru-RU" altLang="ru-RU" sz="1400"/>
              <a:t>-доходы от использования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реализации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продажи</a:t>
            </a:r>
          </a:p>
          <a:p>
            <a:r>
              <a:rPr lang="ru-RU" altLang="ru-RU" sz="1400"/>
              <a:t>земельных участков;</a:t>
            </a:r>
          </a:p>
          <a:p>
            <a:r>
              <a:rPr lang="ru-RU" altLang="ru-RU" sz="1400"/>
              <a:t>-штрафы за нарушение </a:t>
            </a:r>
          </a:p>
          <a:p>
            <a:r>
              <a:rPr lang="ru-RU" altLang="ru-RU" sz="1400"/>
              <a:t>законодательства;</a:t>
            </a:r>
          </a:p>
          <a:p>
            <a:r>
              <a:rPr lang="ru-RU" altLang="ru-RU" sz="1400"/>
              <a:t>-прочие 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46825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/>
              <a:t>Поступления от других</a:t>
            </a:r>
          </a:p>
          <a:p>
            <a:pPr algn="ctr"/>
            <a:r>
              <a:rPr lang="ru-RU" altLang="ru-RU" sz="1400"/>
              <a:t> бюджетов (межбюджетные </a:t>
            </a:r>
          </a:p>
          <a:p>
            <a:pPr algn="ctr"/>
            <a:r>
              <a:rPr lang="ru-RU" altLang="ru-RU" sz="1400"/>
              <a:t>трансферты),организаций, </a:t>
            </a:r>
          </a:p>
          <a:p>
            <a:pPr algn="ctr"/>
            <a:r>
              <a:rPr lang="ru-RU" altLang="ru-RU" sz="1400"/>
              <a:t>граждан (кроме налоговых</a:t>
            </a:r>
          </a:p>
          <a:p>
            <a:pPr algn="ctr"/>
            <a:r>
              <a:rPr lang="ru-RU" altLang="ru-RU" sz="140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/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/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7650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/>
              <a:t>Межбюджетные трансферты</a:t>
            </a:r>
            <a:r>
              <a:rPr lang="ru-RU" altLang="ru-RU"/>
              <a:t> – </a:t>
            </a:r>
          </a:p>
          <a:p>
            <a:pPr algn="ctr"/>
            <a:r>
              <a:rPr lang="ru-RU" altLang="ru-RU" sz="1600"/>
              <a:t>это средства,</a:t>
            </a:r>
          </a:p>
          <a:p>
            <a:pPr algn="ctr"/>
            <a:r>
              <a:rPr lang="ru-RU" altLang="ru-RU" sz="1600"/>
              <a:t>предоставляемые одним бюджетом</a:t>
            </a:r>
          </a:p>
          <a:p>
            <a:pPr algn="ctr"/>
            <a:r>
              <a:rPr lang="ru-RU" altLang="ru-RU" sz="1600"/>
              <a:t>бюджетной системы Российской Федерации</a:t>
            </a:r>
          </a:p>
          <a:p>
            <a:pPr algn="ctr"/>
            <a:r>
              <a:rPr lang="ru-RU" altLang="ru-RU" sz="1600"/>
              <a:t>другому бюджету бюджетной системы </a:t>
            </a:r>
          </a:p>
          <a:p>
            <a:pPr algn="ctr"/>
            <a:r>
              <a:rPr lang="ru-RU" altLang="ru-RU" sz="160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atin typeface="+mn-lt"/>
                <a:cs typeface="+mn-cs"/>
              </a:rPr>
              <a:t>Дотации</a:t>
            </a:r>
            <a:r>
              <a:rPr lang="ru-RU" i="1">
                <a:latin typeface="+mn-lt"/>
                <a:cs typeface="+mn-cs"/>
              </a:rPr>
              <a:t> </a:t>
            </a:r>
            <a:r>
              <a:rPr lang="ru-RU" sz="1400" i="1">
                <a:latin typeface="+mn-lt"/>
                <a:cs typeface="+mn-cs"/>
              </a:rPr>
              <a:t>(</a:t>
            </a:r>
            <a:r>
              <a:rPr lang="ru-RU" sz="1400">
                <a:latin typeface="+mn-lt"/>
                <a:cs typeface="+mn-cs"/>
              </a:rPr>
              <a:t>от лат. "</a:t>
            </a:r>
            <a:r>
              <a:rPr lang="en-US" sz="1400">
                <a:latin typeface="+mn-lt"/>
                <a:cs typeface="+mn-cs"/>
              </a:rPr>
              <a:t>Dotatio</a:t>
            </a:r>
            <a:r>
              <a:rPr lang="ru-RU" sz="1400">
                <a:latin typeface="+mn-lt"/>
                <a:cs typeface="+mn-cs"/>
              </a:rPr>
              <a:t>" – дар, пожертвование</a:t>
            </a:r>
            <a:r>
              <a:rPr lang="ru-RU" sz="1400" i="1">
                <a:latin typeface="+mn-lt"/>
                <a:cs typeface="+mn-cs"/>
              </a:rPr>
              <a:t>) – </a:t>
            </a:r>
            <a:r>
              <a:rPr lang="ru-RU" sz="1400">
                <a:latin typeface="+mn-lt"/>
                <a:cs typeface="+mn-cs"/>
              </a:rPr>
              <a:t>предоставляются без определения конкретной цели их использования</a:t>
            </a:r>
            <a:endParaRPr lang="ru-RU" sz="1400" i="1">
              <a:latin typeface="+mn-lt"/>
              <a:cs typeface="+mn-cs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Субвенции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Subvenire</a:t>
            </a:r>
            <a:r>
              <a:rPr lang="ru-RU" sz="1400">
                <a:latin typeface="+mn-lt"/>
                <a:cs typeface="+mn-cs"/>
              </a:rPr>
              <a:t>" –</a:t>
            </a:r>
            <a:r>
              <a:rPr lang="en-US" sz="14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Субсидии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Subsidium</a:t>
            </a:r>
            <a:r>
              <a:rPr lang="ru-RU" sz="1400">
                <a:latin typeface="+mn-lt"/>
                <a:cs typeface="+mn-cs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Иные межбюджетные трансферты</a:t>
            </a:r>
            <a:r>
              <a:rPr lang="ru-RU">
                <a:latin typeface="+mn-lt"/>
                <a:cs typeface="+mn-cs"/>
              </a:rPr>
              <a:t> – </a:t>
            </a:r>
            <a:r>
              <a:rPr lang="ru-RU" sz="1400">
                <a:latin typeface="+mn-lt"/>
                <a:cs typeface="+mn-cs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7489825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поселения на 2023 год запланированы в сумме </a:t>
            </a:r>
            <a:r>
              <a:rPr lang="ru-RU" sz="1200" smtClean="0">
                <a:solidFill>
                  <a:srgbClr val="404040"/>
                </a:solidFill>
                <a:latin typeface="Times New Roman" pitchFamily="18" charset="0"/>
              </a:rPr>
              <a:t>4 606 348,00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рублей, в целом с увеличением относительно параметров, утвержденных    на трехлетний бюджетный цикл 2021-2022 годов. </a:t>
            </a:r>
          </a:p>
          <a:p>
            <a:pPr algn="ctr"/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2023 год </a:t>
            </a:r>
            <a:r>
              <a:rPr lang="ru-RU" sz="1200" smtClean="0">
                <a:solidFill>
                  <a:srgbClr val="404040"/>
                </a:solidFill>
                <a:latin typeface="Times New Roman" pitchFamily="18" charset="0"/>
              </a:rPr>
              <a:t>утверждены основные характеристики бюджета Рудавского сельсовета Обоянского района Курской области на 2024 и 2025 годы:</a:t>
            </a:r>
          </a:p>
          <a:p>
            <a:pPr algn="ctr"/>
            <a:r>
              <a:rPr lang="ru-RU" sz="1200" smtClean="0">
                <a:solidFill>
                  <a:srgbClr val="404040"/>
                </a:solidFill>
                <a:latin typeface="Times New Roman" pitchFamily="18" charset="0"/>
              </a:rPr>
              <a:t>- прогнозируемый общий объем доходов бюджета Рудавского сельсовета Обоянского района Курской области на 2024 год в сумме 3 632 148,00 рублей, на 2025 год в сумме 3 530 341,00 рублей</a:t>
            </a:r>
          </a:p>
          <a:p>
            <a:pPr algn="ctr"/>
            <a:r>
              <a:rPr lang="ru-RU" sz="1200" smtClean="0">
                <a:solidFill>
                  <a:srgbClr val="404040"/>
                </a:solidFill>
                <a:latin typeface="Times New Roman" pitchFamily="18" charset="0"/>
              </a:rPr>
              <a:t>- общий объем расходов бюджета Рудавского сельсовета Обоянского района Курской области на 2024 год в сумме 3 632 148,00 рублей, в том числе условно утвержденные расходы в сумме 83 500,00 рублей, на 2025 год в сумме 3 530 341,00, в том числе условно утвержденные расходы в сумме 161 400,00 рублей.</a:t>
            </a:r>
          </a:p>
          <a:p>
            <a:pPr algn="ctr"/>
            <a:r>
              <a:rPr lang="ru-RU" sz="1200" smtClean="0">
                <a:solidFill>
                  <a:srgbClr val="404040"/>
                </a:solidFill>
                <a:latin typeface="Times New Roman" pitchFamily="18" charset="0"/>
              </a:rPr>
              <a:t>- дефицит (профицит) Рудавского сельсовета Обоянского района Курской области на 2024 год в сумме 0,00 рублей, на 2025 год в сумме 0,00 рублей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поселения на очередной финансовый год и плановый период запланированы с учетом вступающих в силу с 1 января 2023 года законодательных актов, предусматривающие внесение изменений и дополнений в налоговое и бюджетное законодательство, оказывающие влияние на доходы местного  бюджета.</a:t>
            </a:r>
          </a:p>
          <a:p>
            <a:pPr algn="ctr">
              <a:lnSpc>
                <a:spcPct val="80000"/>
              </a:lnSpc>
            </a:pP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поступления земельного налога и безвозмездные поступления  из областного бюджета и бюджета муниципального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29" name="Group 533"/>
          <p:cNvGraphicFramePr>
            <a:graphicFrameLocks noGrp="1"/>
          </p:cNvGraphicFramePr>
          <p:nvPr/>
        </p:nvGraphicFramePr>
        <p:xfrm>
          <a:off x="1633538" y="222250"/>
          <a:ext cx="5876925" cy="6415088"/>
        </p:xfrm>
        <a:graphic>
          <a:graphicData uri="http://schemas.openxmlformats.org/drawingml/2006/table">
            <a:tbl>
              <a:tblPr/>
              <a:tblGrid>
                <a:gridCol w="1384300"/>
                <a:gridCol w="1511300"/>
                <a:gridCol w="1165225"/>
                <a:gridCol w="1816100"/>
              </a:tblGrid>
              <a:tr h="5048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Прогнозируемое поступление доходов в бюджет Рудавского сельсовета Обоянского района Курской области в 2023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Код бюджетной классификации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 доходов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Сумма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4 606 348,00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1 895 617,00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1 01 00000 00 0000 000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НАЛОГИ НА ПРИБЫЛЬ,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65 414,00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1 06 00000 00 0000 000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НАЛОГИ НА ИМУЩЕСТВО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1 760 703,00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1 11 00000 00 0000 000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2 00 00000 00 0000 000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2 710 731,00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2 02 00000 00 0000 000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2 710 731,00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sp>
        <p:nvSpPr>
          <p:cNvPr id="31872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/>
              <a:t>.</a:t>
            </a:r>
          </a:p>
        </p:txBody>
      </p:sp>
      <p:graphicFrame>
        <p:nvGraphicFramePr>
          <p:cNvPr id="32119" name="Group 375"/>
          <p:cNvGraphicFramePr>
            <a:graphicFrameLocks noGrp="1"/>
          </p:cNvGraphicFramePr>
          <p:nvPr/>
        </p:nvGraphicFramePr>
        <p:xfrm>
          <a:off x="1685925" y="1119188"/>
          <a:ext cx="5772150" cy="4619625"/>
        </p:xfrm>
        <a:graphic>
          <a:graphicData uri="http://schemas.openxmlformats.org/drawingml/2006/table">
            <a:tbl>
              <a:tblPr/>
              <a:tblGrid>
                <a:gridCol w="2524125"/>
                <a:gridCol w="530225"/>
                <a:gridCol w="309563"/>
                <a:gridCol w="349250"/>
                <a:gridCol w="587375"/>
                <a:gridCol w="392112"/>
                <a:gridCol w="1079500"/>
              </a:tblGrid>
              <a:tr h="77152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Ведомственная структура расходов бюджета Рудавского сельсовета                                                                                                                          Обоянского района Курской области на 2023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ГРБС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ЦСР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Сумма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4 606 348,00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3 775 031,00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ФИЗИЧЕСКАЯ КУЛЬТУРА И СПОРТ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179388" y="115888"/>
            <a:ext cx="8785225" cy="6121400"/>
          </a:xfrm>
        </p:spPr>
        <p:txBody>
          <a:bodyPr/>
          <a:lstStyle/>
          <a:p>
            <a:pPr algn="l"/>
            <a:r>
              <a:rPr lang="ru-RU" sz="1900" b="1" smtClean="0"/>
              <a:t>Бюджет Рудавского сельсовета Обоянского района Курской области с 2022 года планируется дефицитным.  </a:t>
            </a:r>
          </a:p>
          <a:p>
            <a:pPr algn="l"/>
            <a:r>
              <a:rPr lang="ru-RU" sz="1900" b="1" smtClean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smtClean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smtClean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2022 года на уровень ожидаемой инфляции текущего  года 13890 руб.</a:t>
            </a:r>
          </a:p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58" name="Group 1150"/>
          <p:cNvGraphicFramePr>
            <a:graphicFrameLocks noGrp="1"/>
          </p:cNvGraphicFramePr>
          <p:nvPr/>
        </p:nvGraphicFramePr>
        <p:xfrm>
          <a:off x="1641475" y="-29316363"/>
          <a:ext cx="5861050" cy="65492313"/>
        </p:xfrm>
        <a:graphic>
          <a:graphicData uri="http://schemas.openxmlformats.org/drawingml/2006/table">
            <a:tbl>
              <a:tblPr/>
              <a:tblGrid>
                <a:gridCol w="2454275"/>
                <a:gridCol w="1047750"/>
                <a:gridCol w="392113"/>
                <a:gridCol w="1966912"/>
              </a:tblGrid>
              <a:tr h="15525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Распределение бюджетных ассигнований по целевым статьям (муниципальным программам Рудавского сельсовета Обоянского района Курской области и непрограммным направлениям деятельности), видам расходов на 2023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ЦСР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Сумма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4 606 348,00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3 775 031,00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программа "Благоустройство территории муниципального образования "Рудавский сельсовет"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"Обеспечение мероприятий по благоустройству территории муниципального образования" муниципальной программы "Благоустройство территории муниципального образования "Рудавский сельсовет"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07 3 00 00000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Комплексная программа по благоустройству территории Рудавского сельсовета Обоянского района  с подпрограммой " Энергосбережение и повышение энергетической эффективности Рудавского сельсовета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07 3 01 00000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по реализации подпрограммы "Энергосбережение и повышение энергетической эффективности Рудавского сельсовета Обоянского района Курской области на 2023-2025 гг."(Уличное освещение)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08 0 00 00000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Развитие физической культуры и массового спорта в Рудавском сельсовете Обоянского района Курской области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муниципальной программы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08 3 00 00000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Создание условий, обеспечивающих повышение мотивации жителей муниципального образования к регулярным занятиям физической культурой и спортом и ведению здорового образа жизни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08 3 01 00000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по развитию физкультуры и спорта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08 3 00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08 3 01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программа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"Реализация мероприятий, направленных на развитие муниципальной службы" муниципальной программы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Расходы, связанные с реализацией подпрограммы "Реализация мероприятий, направленных на развитие муниципальной службы"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Мероприятия, направленные на развитие муниципальной службы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 безопасности жизнедеятельности населения от чрезвычайных ситуаций природного и техногенного характера, стабильности техногенной обстановки муниципальной программы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 1 00 С0000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Основное мероприятие "Обеспечение  мероприятий по пожарной безопасности"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 1 01 С0000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первичных мер пожарной безопасности в границах населенных пунктов муниципальных образований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 1 01 С1415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 1 01 С1415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целевая 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Рудавский сельсовет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Обоянского района Курской области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"Содействие развитию малого и среднего предпринимательства на территории муниципального образования "Рудавский сельсовет" Обоянского района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Основное мероприятие "Формирование правовой среды, обеспечивающей благоприятные условия для развития малого и среднего предпринимательства"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условий для развития малого и среднего предпринимательства на территории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Профилактика наркомании и медико-социальная реабилитация больных наркоманией в Рудавском сельсовете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Профилактика наркомании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Основное мероприятие "Повышение уровня знаний населения региона о вреде наркотиков, профилактике наркомании"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Создание комплексной системы мер по профилактике потребления наркотиков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функционирования главы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71 0 00 00000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569 151,00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Глава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71 1 00 00000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569 151,00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569 151,00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569 151,00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функционирования местных администраций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926 079,00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деятельности Администрации Рудавского сельсовета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926 079,00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926 079,00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729 902,00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176 177,00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Реализация государственных функций, связанных с общегосударственным управлением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76 0 00 00000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308 986,00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Выполнение других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76 1 00 00000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308 986,00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Выполнение других (прочих)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308 986,00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301 251,00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7 735,00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Непрограммная деятельность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2 043 783,00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Непрограммные расходы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1 522 590,00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на обеспечение деятельности (оказание услуг) муниципальных учреждений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С1401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1 522 590,00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С1401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1 522 590,00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Реализация мероприятий по распространению официальной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 ,исполнению бюджета поселения, осуществлению контроля за их исполнением, составлением отчетов об исполнении бюджета поселения,ведение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Межбюджетные трансферты бюджетам муниципальных районов из бюджетов поселений на осуществление переданных полномочий в сфере внешнего муниципального  финансового контроля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Межбюджетные трансферты.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Осуществление первичного воинского учета на территориях, где отсутствуют военные комисариаты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280 317,00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77 2 00 51180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280 317,00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поселений, исполнению бюджета поселения, осуществлению контроля за их исполнением, составлением отчетов об исполнении бюджета поселения, 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2"/>
          <p:cNvSpPr>
            <a:spLocks noGrp="1"/>
          </p:cNvSpPr>
          <p:nvPr>
            <p:ph type="subTitle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algn="ctr"/>
            <a:r>
              <a:rPr lang="ru-RU" smtClean="0"/>
              <a:t> </a:t>
            </a:r>
            <a:r>
              <a:rPr lang="ru-RU" smtClean="0">
                <a:solidFill>
                  <a:srgbClr val="404040"/>
                </a:solidFill>
              </a:rPr>
              <a:t> Паспорт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муниципальной программы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«Комплексная программа по благоустройству территории 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Рудавского сельсовета Обоянского района на период 2023-2025 годы» 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Наименование Программы«Комплексная программа по благоустройству территории Рудавского сельсовета Обоянского района на 2023-2025 годы» с Подпрограммой «Энергосбережение и повышение энергетической эффективности Рудавского сельсовета Обоянского района Курской области на период  2023– 2025 годы»Наименование подпрограммы«Энергосбережение и повышение энергетической эффективности Рудавского сельсовета Обоянского района Курской области на период  2023– 2025 годы»Основание  для  разработки ПрограммыФедеральный закон от 06 сентября 2003 года  № 131-ФЗ  «Об общих принципах организации местного самоуправления в Российской Федерации»;  РуководительПрограммыАдминистрация  Рудавского сельсовета Обоянского районаРазработчик ПрограммыАдминистрация  Рудавского сельсовета Обоянского районаЦели Программы- Благоустройство территории населённых пунктов наружным освещением в соответствии с нормативными требованиями;- Повышение эстетического уровня благоустройства и дизайна поселения, формирование комфортной среды жизнедеятельности. Охрана жизни и здоровья людей; - Улучшение содержания мест захоронения, расположенных на территории Администрация  Рудавского сельсовета Обоянского района                                                                 и сохранение объектов культурного наследия - Создание благоприятных, комфортных и безопасных условий для проживания и отдыха населения Администрация  Рудавского сельсовета Обоянского районаЗадачи  Программы- Обеспечение освещённости улиц, внедрение современных экологически  безопасных осветительных приборов, повышение энергетической эффективности населённых пунктов;- Повышение уровня благоустройства общественных территорий;- Улучшение санитарно-эпидемиологического состояния территории;- Приведение в надлежащее состояние объектов благоустройства.                                                                          - Повышение уровня  вовлеченности заинтересованных граждан и организаций по благоустройству.   Сроки реализации Программы2023-2025 годыПеречень         основных           мероприятий        Программы- Организация освещения улиц;- Обустройство детских и спортивных площадок;- Содержание мест захоронений;</a:t>
            </a:r>
            <a:r>
              <a:rPr lang="ru-RU" b="1" smtClean="0">
                <a:solidFill>
                  <a:srgbClr val="404040"/>
                </a:solidFill>
              </a:rPr>
              <a:t>-</a:t>
            </a:r>
            <a:r>
              <a:rPr lang="ru-RU" smtClean="0">
                <a:solidFill>
                  <a:srgbClr val="404040"/>
                </a:solidFill>
              </a:rPr>
              <a:t> Благоустройство территорий.Исполнители основных мероприятий- Администрация Администрация  Рудавского сельсовета Обоянского района- Руководители предприятий и организаций (по согласованию);- Жители населенных пунктов Рудавского сельсовета Обоянского района (по согласованию).Объемы и источники финансирования ПрограммыОбщий объем финансирования Программы составляет 2023 —  520000,00 рублей2024 –   470000,00 рублей2025 -    470000,00 рублейСистема  организации   управления и контроля за      исполнением  Программы Общее руководство Программой и контроль за ходом ее реализации   осуществляет Администрация Рудавского сельсовета Обоянского района. Ежегодно   Администрация  Рудавского сельсовета Обоянского района составляет отчет о ходе реализации мероприятий Программы.Ожидаемые конечные       результаты       реализации      Программы В результате реализации Программы предполагается достичь следующих результатов:- создание комфортной среды проживания на территории Рудавского сельсовета Обоянского района; - обеспечение безопасности проживания жителей сельского  поселения;- внедрение энергосберегающих технологий при освещении улиц, мест отдыха и других объектов внешнего благоустройства населенных пунктов сельского поселения.</a:t>
            </a:r>
            <a:endParaRPr lang="ru-RU" b="1" smtClean="0">
              <a:solidFill>
                <a:srgbClr val="404040"/>
              </a:solidFill>
            </a:endParaRPr>
          </a:p>
          <a:p>
            <a:pPr algn="ctr"/>
            <a:r>
              <a:rPr lang="ru-RU" b="1" smtClean="0">
                <a:solidFill>
                  <a:srgbClr val="404040"/>
                </a:solidFill>
              </a:rPr>
              <a:t>ПАСПОРТ ПОДПРОГРАММЫ</a:t>
            </a:r>
            <a:br>
              <a:rPr lang="ru-RU" b="1" smtClean="0">
                <a:solidFill>
                  <a:srgbClr val="404040"/>
                </a:solidFill>
              </a:rPr>
            </a:br>
            <a:r>
              <a:rPr lang="ru-RU" smtClean="0">
                <a:solidFill>
                  <a:srgbClr val="404040"/>
                </a:solidFill>
              </a:rPr>
              <a:t> «Энергосбережение и повышение энергетической эффективности Рудавского сельсовета Обоянского района Курской области на период  2023– 2025 годы» целевой программы «Комплексная программа по благоустройству территории 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Рудавского сельсовета Обоянского района на период 2023-2025 годы»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ПодпрограммаПодпрограмма «Энергосбережение и повышение энергетической эффективности Рудавского сельсовета Обоянского района Курской области на период  2023– 2025 годы» муниципальной целевой программы  «Комплексная программа по благоустройству территории Рудавского сельсовета Обоянского района на период 2023-2025 годы»Основание для разработки подпрограммыФедеральный 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Федерации»Заказчик подпрограммыАдминистрация Рудавского сельсовета Обоянского района Курской областиРазработчик ПрограммыАдминистрация Рудавского сельсоветаСроки и этапы реализации ПрограммыПервый этап реализации Программы:2023 год; Второй этап реализации Программы:   2025 годы.Цель и задачи ПрограммыЦель подпрограммы – достижение заданных темпов повышения энергетической эффективности при  передаче и потреблении энергетических ресурсов в Рудавском сельсовете Обоянского района Курской области и улучшение качества жизни.Задачи подпрограммы:-анализ всех получаемых, транспортируемых и потребляемых энергоресурсов;-совершенствование нормативных и правовых условий для поддержки энергосбережения и повышения энергетической эффективности;-проведение обязательных энергетических обследований;-создание экономических, преимущественно рыночных, механизмов энергосберегающей деятельности;-нормирование энергопотребления в бюджетной сфере, жилищном фонде, уличном освещении;-оснащение приборами учета используемых энергетических ресурсов и их диспетчеризация, автоматизация в сфере контроля и учета расхода энергетических ресурсов;-проведение необходимых мероприятий по энергосбережению и повышению энергетической эффективности муниципальных учреждений Рудавского сельсовета Обоянского района Курской областиПеречень основных направлений Программы энергосбережение и повышение энергетической эффективности в бюджетной сфере;энергосбережение и повышение энергетической эффективности в уличном освещении;обеспечение учета производимых и потребляемых энергетических ресурсов;развитие нормативной правовой базы</a:t>
            </a:r>
            <a:r>
              <a:rPr lang="ru-RU" i="1" smtClean="0">
                <a:solidFill>
                  <a:srgbClr val="404040"/>
                </a:solidFill>
              </a:rPr>
              <a:t> </a:t>
            </a:r>
            <a:r>
              <a:rPr lang="ru-RU" smtClean="0">
                <a:solidFill>
                  <a:srgbClr val="404040"/>
                </a:solidFill>
              </a:rPr>
              <a:t>энергосбережения;ресурсное (финансовое) обеспечение Программы;информационное обеспечение ПрограммыОсновные принципы Программы-учет и контроль всех получаемых, производимых, транспортируемых и потребляемых энергоресурсов;-совершенствование нормативных и правовых условий для поддержки энергосбережения и повышения энергетической эффективности;-создание экономических, преимущественно рыночных, механизмов энергосберегающей деятельности;-поддержка субъектов, осуществляющих энергосберегающую деятельность;-широкая пропаганда энергосбережения;-обучение и подготовка персонала.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Исполнители подпрограммыОрганы местного самоуправления муниципального образования, предприятия и организации, расположенные на территории муниципального образования, независимо от форм собственности и ведомственной принадлежности (по согласованию). Финансирование Подпрограммы  № п/пИсточники финансированияСумма   руб. в год%</a:t>
            </a:r>
            <a:r>
              <a:rPr lang="en-US" smtClean="0">
                <a:solidFill>
                  <a:srgbClr val="404040"/>
                </a:solidFill>
              </a:rPr>
              <a:t>1</a:t>
            </a:r>
            <a:r>
              <a:rPr lang="ru-RU" smtClean="0">
                <a:solidFill>
                  <a:srgbClr val="404040"/>
                </a:solidFill>
              </a:rPr>
              <a:t>.Муниципальный бюджет сельского поселенияПо счетам за потребленную электроэнергию    </a:t>
            </a:r>
            <a:r>
              <a:rPr lang="en-US" smtClean="0">
                <a:solidFill>
                  <a:srgbClr val="404040"/>
                </a:solidFill>
              </a:rPr>
              <a:t>2</a:t>
            </a:r>
            <a:r>
              <a:rPr lang="ru-RU" smtClean="0">
                <a:solidFill>
                  <a:srgbClr val="404040"/>
                </a:solidFill>
              </a:rPr>
              <a:t>.Внебюджетные средства, предполагаемые   3.Всего    Ожидаемые конечные результаты реализации ПодпрограммыРеализация Программы позволит:-сократить потребление энергетических ресурсов  -в бюджетной сфере уменьшить оплату за ТЭР;-в жилищном фонде за счет более эффективного использования ТЭР и приборного учета уменьшить финансовую нагрузку на население. Система организации контроля за исполнением ПодпрограммыКонтроль за реализацией Программы осуществляет Администрация Рудавского сельсовета Обоянского района Курской области.  </a:t>
            </a:r>
            <a:endParaRPr lang="ru-RU" smtClean="0"/>
          </a:p>
          <a:p>
            <a:pPr algn="just"/>
            <a:r>
              <a:rPr lang="ru-RU" sz="6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effectLst/>
              </a:rPr>
            </a:br>
            <a:r>
              <a:rPr lang="ru-RU" sz="3200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856662" cy="4392612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2"/>
          <p:cNvSpPr>
            <a:spLocks noGrp="1"/>
          </p:cNvSpPr>
          <p:nvPr>
            <p:ph type="subTitle" idx="1"/>
          </p:nvPr>
        </p:nvSpPr>
        <p:spPr>
          <a:xfrm>
            <a:off x="179388" y="1412875"/>
            <a:ext cx="8856662" cy="5445125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rgbClr val="404040"/>
                </a:solidFill>
              </a:rPr>
              <a:t>Паспорт 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муниципальной  программы </a:t>
            </a:r>
          </a:p>
          <a:p>
            <a:pPr algn="ctr"/>
            <a:r>
              <a:rPr lang="ru-RU" smtClean="0">
                <a:solidFill>
                  <a:srgbClr val="404040"/>
                </a:solidFill>
              </a:rPr>
              <a:t>«Защита населения и территории от чрезвычайных ситуаций и обеспечение пожарной безопасности и безопасности людей на водных объектах в Рудавском сельсовете Обоянского района на 2023-2025 г.г.» </a:t>
            </a:r>
            <a:endParaRPr lang="ru-RU" b="1" smtClean="0">
              <a:solidFill>
                <a:srgbClr val="404040"/>
              </a:solidFill>
            </a:endParaRPr>
          </a:p>
          <a:p>
            <a:pPr algn="ctr"/>
            <a:r>
              <a:rPr lang="ru-RU" b="1" smtClean="0">
                <a:solidFill>
                  <a:srgbClr val="404040"/>
                </a:solidFill>
              </a:rPr>
              <a:t>Наименованиепрограммы</a:t>
            </a:r>
            <a:r>
              <a:rPr lang="ru-RU" smtClean="0">
                <a:solidFill>
                  <a:srgbClr val="404040"/>
                </a:solidFill>
              </a:rPr>
              <a:t>Муниципальная программа«Защита населения и территории от чрезвычайных ситуаций и обеспечение пожарной безопасности и безопасности людей на водных объектах  в Рудавском сельсовете Обоянского района на 2023-2025 г.г.»</a:t>
            </a:r>
            <a:r>
              <a:rPr lang="ru-RU" b="1" smtClean="0">
                <a:solidFill>
                  <a:srgbClr val="404040"/>
                </a:solidFill>
              </a:rPr>
              <a:t>Ответственный  исполнитель программы</a:t>
            </a:r>
            <a:r>
              <a:rPr lang="ru-RU" smtClean="0">
                <a:solidFill>
                  <a:srgbClr val="404040"/>
                </a:solidFill>
              </a:rPr>
              <a:t>Администрация Рудавского сельсовета Обоянского района Курской области</a:t>
            </a:r>
            <a:r>
              <a:rPr lang="ru-RU" b="1" smtClean="0">
                <a:solidFill>
                  <a:srgbClr val="404040"/>
                </a:solidFill>
              </a:rPr>
              <a:t>Участники программы</a:t>
            </a:r>
            <a:r>
              <a:rPr lang="ru-RU" smtClean="0">
                <a:solidFill>
                  <a:srgbClr val="404040"/>
                </a:solidFill>
              </a:rPr>
              <a:t>Добровольная пожарная дружина Рудавского сельсовета Обоянского района</a:t>
            </a:r>
            <a:r>
              <a:rPr lang="ru-RU" b="1" smtClean="0">
                <a:solidFill>
                  <a:srgbClr val="404040"/>
                </a:solidFill>
              </a:rPr>
              <a:t>Программно-целевые инструменты программы</a:t>
            </a:r>
            <a:r>
              <a:rPr lang="ru-RU" smtClean="0">
                <a:solidFill>
                  <a:srgbClr val="404040"/>
                </a:solidFill>
              </a:rPr>
              <a:t>Отсутствуют</a:t>
            </a:r>
            <a:r>
              <a:rPr lang="ru-RU" b="1" smtClean="0">
                <a:solidFill>
                  <a:srgbClr val="404040"/>
                </a:solidFill>
              </a:rPr>
              <a:t>Подпрограммы программы</a:t>
            </a:r>
            <a:r>
              <a:rPr lang="ru-RU" smtClean="0">
                <a:solidFill>
                  <a:srgbClr val="404040"/>
                </a:solidFill>
              </a:rPr>
              <a:t>Подпрограмма «Обеспечение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обстановки»</a:t>
            </a:r>
            <a:r>
              <a:rPr lang="ru-RU" b="1" smtClean="0">
                <a:solidFill>
                  <a:srgbClr val="404040"/>
                </a:solidFill>
              </a:rPr>
              <a:t>Цели программы</a:t>
            </a:r>
            <a:r>
              <a:rPr lang="ru-RU" smtClean="0">
                <a:solidFill>
                  <a:srgbClr val="404040"/>
                </a:solidFill>
              </a:rPr>
              <a:t>-создание эффективной системы пожарной безопасности в муниципальном образовании «Рудавский сельсовет» Обоянского района Курской области;-обеспечение необходимых условий для предотвращения гибели людей при пожарах;-создание условий для деятельности добровольной пожарной   дружины Рудавского сельсовета </a:t>
            </a:r>
            <a:r>
              <a:rPr lang="ru-RU" b="1" smtClean="0">
                <a:solidFill>
                  <a:srgbClr val="404040"/>
                </a:solidFill>
              </a:rPr>
              <a:t>Задачи программы</a:t>
            </a:r>
            <a:r>
              <a:rPr lang="ru-RU" smtClean="0">
                <a:solidFill>
                  <a:srgbClr val="404040"/>
                </a:solidFill>
              </a:rPr>
              <a:t>Реализация Закона   Курской области от 23 августа 2011 г. N 64-ЗКО "О системе мер правовой и социальной защиты добровольных пожарных, формах государственной поддержки общественных объединений пожарной охраны на территории Курской области", Федерального закона от 21 декабря 1994 №69-ФЗ «О пожарной безопасности», Федерального закона от 22 июля 2008 №123-ФЗ «Технический регламент о требованиях пожарной безопасности»</a:t>
            </a:r>
            <a:r>
              <a:rPr lang="ru-RU" b="1" smtClean="0">
                <a:solidFill>
                  <a:srgbClr val="404040"/>
                </a:solidFill>
              </a:rPr>
              <a:t>Целевые индикаторы и показатели программы</a:t>
            </a:r>
            <a:r>
              <a:rPr lang="ru-RU" smtClean="0">
                <a:solidFill>
                  <a:srgbClr val="404040"/>
                </a:solidFill>
              </a:rPr>
              <a:t>Снижение количества пожаров на территории Рудавского сельсовета Обоянского района Курской области</a:t>
            </a:r>
            <a:r>
              <a:rPr lang="ru-RU" b="1" smtClean="0">
                <a:solidFill>
                  <a:srgbClr val="404040"/>
                </a:solidFill>
              </a:rPr>
              <a:t>Этапы и сроки реализации программы</a:t>
            </a:r>
            <a:r>
              <a:rPr lang="ru-RU" smtClean="0">
                <a:solidFill>
                  <a:srgbClr val="404040"/>
                </a:solidFill>
              </a:rPr>
              <a:t>Программа реализуется в один этап в 2023 - 2025 годах</a:t>
            </a:r>
            <a:r>
              <a:rPr lang="ru-RU" b="1" smtClean="0">
                <a:solidFill>
                  <a:srgbClr val="404040"/>
                </a:solidFill>
              </a:rPr>
              <a:t>Объемы бюджетных ассигнований программы</a:t>
            </a:r>
            <a:r>
              <a:rPr lang="ru-RU" smtClean="0">
                <a:solidFill>
                  <a:srgbClr val="404040"/>
                </a:solidFill>
              </a:rPr>
              <a:t>Объем бюджетных ассигнований на реализацию мероприятий программы составит:2023 год –  30 тысяч рублей;2024 год –  30  тысяч рублей;2025 год –  30 тысяч рублей.Объем финансирования Программы носит прогнозный характер и ежегодно уточняется при принятии бюджета муниципального образования на очередной финансовый год. Конкретные суммы финансирования мероприятий муниципальной программы уточняются перед принятием местного бюджета в соответствии с социально-экономической и финансово-бюджетной ситуацией в сельсовете.</a:t>
            </a:r>
            <a:r>
              <a:rPr lang="ru-RU" b="1" smtClean="0">
                <a:solidFill>
                  <a:srgbClr val="404040"/>
                </a:solidFill>
              </a:rPr>
              <a:t>Ожидаемые результаты реализации программы</a:t>
            </a:r>
            <a:r>
              <a:rPr lang="ru-RU" smtClean="0">
                <a:solidFill>
                  <a:srgbClr val="404040"/>
                </a:solidFill>
              </a:rPr>
              <a:t>Реализация программы к концу 2025 года позволит:достичь социально приемлемого уровня пожарной безопасности, создать эффективную и скоординированную систему противодействия угрозам пожарной опасности, укрепить материально-техническую базу и обеспечить благоприятные условия для функционирования общественных объединений пожарной охраны на территории муниципального образования «Рудавский сельсовет» Обоянского района  Курской области;снизить количество пожаров на территории муниципального образования .</a:t>
            </a:r>
            <a:endParaRPr lang="ru-RU" b="1" smtClean="0">
              <a:solidFill>
                <a:srgbClr val="404040"/>
              </a:solidFill>
            </a:endParaRPr>
          </a:p>
          <a:p>
            <a:pPr algn="ctr"/>
            <a:r>
              <a:rPr lang="ru-RU" b="1" smtClean="0">
                <a:solidFill>
                  <a:srgbClr val="404040"/>
                </a:solidFill>
              </a:rPr>
              <a:t>ПАСПОРТ</a:t>
            </a:r>
          </a:p>
          <a:p>
            <a:pPr algn="ctr"/>
            <a:r>
              <a:rPr lang="ru-RU" b="1" smtClean="0">
                <a:solidFill>
                  <a:srgbClr val="404040"/>
                </a:solidFill>
              </a:rPr>
              <a:t>Подпрограммы  «Обеспечение комплексной безопасности жизнедеятельности населения  от чрезвычайных ситуаций природного и техногенного характера, стабильности техногенной обстановки» муниципальной   Программы «Защита населения и территории от чрезвычайных ситуаций и обеспечение пожарной безопасности и безопасности людей на водных объектах  в Рудавском сельсовете Обоянского района на 2021-2023 г.г.»</a:t>
            </a:r>
          </a:p>
          <a:p>
            <a:pPr algn="ctr"/>
            <a:r>
              <a:rPr lang="ru-RU" b="1" smtClean="0">
                <a:solidFill>
                  <a:srgbClr val="404040"/>
                </a:solidFill>
              </a:rPr>
              <a:t>     Наименование     Подпрограммы</a:t>
            </a:r>
            <a:r>
              <a:rPr lang="ru-RU" smtClean="0">
                <a:solidFill>
                  <a:srgbClr val="404040"/>
                </a:solidFill>
              </a:rPr>
              <a:t>Подпрограмма «Обеспечение комплексной безопасности жизнедеятельности населения  от чрезвычайных ситуаций природного и техногенного характера, стабильности техногенной обстановки» муниципальной   программы «Защита населения и территории от чрезвычайных ситуаций и обеспечение пожарной безопасности и безопасности людей на водных объектах  в Рудавском сельсовете Обоянского района на 2023-2025 г.г.»</a:t>
            </a:r>
            <a:r>
              <a:rPr lang="en-US" b="1" smtClean="0">
                <a:solidFill>
                  <a:srgbClr val="404040"/>
                </a:solidFill>
              </a:rPr>
              <a:t>Ответственный исполнитель   подпрограммы</a:t>
            </a:r>
            <a:r>
              <a:rPr lang="ru-RU" smtClean="0">
                <a:solidFill>
                  <a:srgbClr val="404040"/>
                </a:solidFill>
              </a:rPr>
              <a:t>АдминистрацияРудавского сельсовета Обоянского  района Курской области </a:t>
            </a:r>
            <a:r>
              <a:rPr lang="ru-RU" b="1" smtClean="0">
                <a:solidFill>
                  <a:srgbClr val="404040"/>
                </a:solidFill>
              </a:rPr>
              <a:t> </a:t>
            </a:r>
            <a:r>
              <a:rPr lang="en-US" b="1" smtClean="0">
                <a:solidFill>
                  <a:srgbClr val="404040"/>
                </a:solidFill>
              </a:rPr>
              <a:t>Соисполнители подпрограммы</a:t>
            </a:r>
            <a:r>
              <a:rPr lang="ru-RU" smtClean="0">
                <a:solidFill>
                  <a:srgbClr val="404040"/>
                </a:solidFill>
              </a:rPr>
              <a:t>отсутствуют</a:t>
            </a:r>
            <a:r>
              <a:rPr lang="en-US" b="1" smtClean="0">
                <a:solidFill>
                  <a:srgbClr val="404040"/>
                </a:solidFill>
              </a:rPr>
              <a:t> Участники подпрограммы</a:t>
            </a:r>
            <a:r>
              <a:rPr lang="ru-RU" smtClean="0">
                <a:solidFill>
                  <a:srgbClr val="404040"/>
                </a:solidFill>
              </a:rPr>
              <a:t>ДПД Рудавского сельсовета Обоянского района </a:t>
            </a:r>
            <a:r>
              <a:rPr lang="en-US" b="1" smtClean="0">
                <a:solidFill>
                  <a:srgbClr val="404040"/>
                </a:solidFill>
              </a:rPr>
              <a:t>Программно-целевые инструменты</a:t>
            </a:r>
            <a:r>
              <a:rPr lang="ru-RU" b="1" smtClean="0">
                <a:solidFill>
                  <a:srgbClr val="404040"/>
                </a:solidFill>
              </a:rPr>
              <a:t>    подпрограммы</a:t>
            </a:r>
            <a:r>
              <a:rPr lang="ru-RU" smtClean="0">
                <a:solidFill>
                  <a:srgbClr val="404040"/>
                </a:solidFill>
              </a:rPr>
              <a:t>отсутствуют</a:t>
            </a:r>
            <a:r>
              <a:rPr lang="en-US" smtClean="0">
                <a:solidFill>
                  <a:srgbClr val="404040"/>
                </a:solidFill>
              </a:rPr>
              <a:t>  </a:t>
            </a:r>
            <a:r>
              <a:rPr lang="en-US" b="1" smtClean="0">
                <a:solidFill>
                  <a:srgbClr val="404040"/>
                </a:solidFill>
              </a:rPr>
              <a:t>Цели и задачи  подпрограммы</a:t>
            </a:r>
            <a:r>
              <a:rPr lang="ru-RU" smtClean="0">
                <a:solidFill>
                  <a:srgbClr val="404040"/>
                </a:solidFill>
              </a:rPr>
              <a:t>создание условий для организации деятельности добровольной пожарной дружины, а также для участия граждан в обеспечении первичных мер пожарной безопасности в иных формах;создание в целях пожаротушения условий для забора в любое время года воды из источников наружного водоснабжения, расположенных на территории сельсовета ;оснащение территорий общего пользования первичными средствами тушения пожаров и противопожарным инвентарем;организация и принятие мер по оповещению населения и подразделений Государственной противопожарной службы о пожаре;принятие мер по локализации пожара и спасению людей и имущества до прибытия подразделений Государственной противопожарной службы;включение мероприятий по обеспечению пожарной безопасности в планы, схемы и программы развития территории поселения;оказание содействия органам государственной власти  в информировании населения о мерах пожарной безопасности, в том числе посредством организации и проведения собраний населения;установление особого противопожарного режима в случае повышения пожарной опасности. </a:t>
            </a:r>
            <a:r>
              <a:rPr lang="en-US" b="1" smtClean="0">
                <a:solidFill>
                  <a:srgbClr val="404040"/>
                </a:solidFill>
              </a:rPr>
              <a:t>Целевые индикаторы и показатели    подпрограммы</a:t>
            </a:r>
            <a:r>
              <a:rPr lang="ru-RU" smtClean="0">
                <a:solidFill>
                  <a:srgbClr val="404040"/>
                </a:solidFill>
              </a:rPr>
              <a:t>эффективность реализации подпрограммы оценивается с использованием группы показателей, характеризующих снижение показателей обстановки с пожарами и улучшение состояния обеспечения пожарной безопасности на объектах защиты, в том  числе снижение пожаров  по отношению к показателю предыдущего  года;количества населенных пунктов, в которых не обеспечивается требуемый уровень пожарной безопасности.                            </a:t>
            </a:r>
            <a:r>
              <a:rPr lang="en-US" b="1" smtClean="0">
                <a:solidFill>
                  <a:srgbClr val="404040"/>
                </a:solidFill>
              </a:rPr>
              <a:t>Этапы и сроки реализации</a:t>
            </a:r>
            <a:r>
              <a:rPr lang="ru-RU" smtClean="0">
                <a:solidFill>
                  <a:srgbClr val="404040"/>
                </a:solidFill>
              </a:rPr>
              <a:t>Срок реализации подпрограммы в один этап: 2023-2025 годы</a:t>
            </a:r>
            <a:r>
              <a:rPr lang="en-US" b="1" smtClean="0">
                <a:solidFill>
                  <a:srgbClr val="404040"/>
                </a:solidFill>
              </a:rPr>
              <a:t>Объемы бюджетных ассигнований подпрограммы</a:t>
            </a:r>
            <a:r>
              <a:rPr lang="ru-RU" smtClean="0">
                <a:solidFill>
                  <a:srgbClr val="404040"/>
                </a:solidFill>
              </a:rPr>
              <a:t>Всего объем бюджетных ассигнований за счет средств местного бюджета  составляет -          тысяч рублей, в том числе по годам:2023 год –   тысяч рублей;2024 год –   тысяч рублей;2025 год –  тысяч рублей.</a:t>
            </a:r>
            <a:r>
              <a:rPr lang="en-US" b="1" smtClean="0">
                <a:solidFill>
                  <a:srgbClr val="404040"/>
                </a:solidFill>
              </a:rPr>
              <a:t>Ожидаемые результаты реализации   подпрограммы</a:t>
            </a:r>
            <a:r>
              <a:rPr lang="ru-RU" smtClean="0">
                <a:solidFill>
                  <a:srgbClr val="404040"/>
                </a:solidFill>
              </a:rPr>
              <a:t>Достижение  социально приемлемого уровня пожарной безопасности, создание эффективной и скоординированной системы противодействия угрозам пожарной опасности, укрепление материально-технической базы и обеспечение благоприятных условий для функционирования добровольной пожарной дружины на территории Рудавского сельсовета Обоянского района Курской области;Снижение  количества пожаров, процентов.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Текст 2"/>
          <p:cNvSpPr>
            <a:spLocks noGrp="1"/>
          </p:cNvSpPr>
          <p:nvPr>
            <p:ph type="subTitle" idx="1"/>
          </p:nvPr>
        </p:nvSpPr>
        <p:spPr>
          <a:xfrm>
            <a:off x="0" y="1808163"/>
            <a:ext cx="9144000" cy="4870450"/>
          </a:xfrm>
        </p:spPr>
        <p:txBody>
          <a:bodyPr/>
          <a:lstStyle/>
          <a:p>
            <a:pPr marL="381000" indent="-381000" algn="ctr">
              <a:lnSpc>
                <a:spcPct val="80000"/>
              </a:lnSpc>
            </a:pPr>
            <a:r>
              <a:rPr lang="ru-RU" sz="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b="1" smtClean="0">
                <a:solidFill>
                  <a:srgbClr val="404040"/>
                </a:solidFill>
              </a:rPr>
              <a:t>Паспорт 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Муниципальной целевой программы 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«Развитие  муниципальной службы в Рудавском сельсовете Обоянского района Курской области    на 2023-2025 годы”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Наименование ПрограммыМуниципальная целевая программа «Развитие  муниципальной службы в Рудавском сельсовете Обоянского района Курской области    на 2023-2025 годы”. (далее - Программа)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Наименование подпрограммПодпрограмма № 1: «Реализация мероприятий, направленных на развитие муниципальной службы в Рудавском сельсовете Обоянского района курской области на 2023-2025 годы», Подпрограмма № 2: «Обеспечение материально-техническими ресурсами и информационно-коммуникационное сопровождение рабочих мест муниципальных служащих в Рудавском сельсовете Обоянского района Курской области на 2023-2025 годы»  Основание для разработки Программы           Федеральный закон от 2 марта 2007 г. № 25-ФЗ «О муниципальной службе в Российской Федерации»;Указ Президента Российской Федерации от 15 октября 1999 г. №1370 «Об утверждении основных положений государственной политики в области развития местного самоуправления в Российской Федерации»;Заказчик ПрограммыАдминистрация Рудавского  сельсовета Обоянского районаРазработчик Программы Администрация Рудавского  сельсовета Обоянского районаИсполнители мероприятий ПрограммыАдминистрация Рудавского  сельсовета Обоянского районаОсновная цель Программы   Создание условий для эффективного развития и совершенствования муниципальной службы в Рудавском  сельсовете Обоянского районаОсновные задачи Программы: - формирование эффективной системы управления муниципальной службой;- повышение ответственности муниципальных служащих за результаты своей деятельности;- обеспечение открытости и прозрачности муниципальной службы;- укрепление материально-технической базы, необходимой для эффективного развития муниципальной службы;- создание единой системы непрерывного обучения муниципальных служащих Важнейшие целевые индикаторы и показатели Программы           - количество муниципальных служащих, прошедших переподготовку и повышение квалификации;- доля вакантных должностей муниципальной службы, замещаемых на основе назначения из кадрового резерва, от числа назначений;- количество муниципальных служащих, включенных в кадровый резерв;- доля граждан, доверяющих муниципальным служащим,- количество мероприятий по противодействию коррупции на муниципальной службе и снижению уровня коррупционных проявлений;- уровень компьютеризации рабочих мест муниципальных служащих;- улучшение и оздоровление условий труда путем обустройства рабочих мест муниципальных служащих (количество обустроенных рабочих мест);- количество муниципальных служащих, прошедших диспансеризацию.Сроки и этапы реализации Программы  2023-2025 г.гОбъемы и источники финансирования Программы            Общий объем финансирования Программы составляет:2023 год – 1000,00 рублей2024 год –  1000,00 рублей2025 год –  1000,00 рублейОжидаемые конечные результаты реализации Программы и показатели эффективности реализации Программы           Реализация программы будет способствовать созданию необходимых условий для повышения эффективности и результативности развития муниципальной службы в Рудавском сельсовете.В рамках программы будут обеспечены следующие результаты:- повышение эффективности и результативности муниципальной службы;- внедрение и совершенствование механизмов формирования кадрового резерва, проведения аттестации муниципальных служащих;- повышение квалификации муниципальных служащих;- приобретение компьютеров, ремонт компьютеров, обеспечение функционирования оргтехники, заправка и замена картриджей;- приобретение лицензированных программных продуктов;- обустройство рабочих мест;- обеспечение материально-техническими ресурсами рабочих мест муниципальных служащих;- обеспечение доступа к сети «Интернет» рабочих мест муниципальных служащих;-прохождение диспансеризации   муниципальными служащими;- повышение доверия населения к органам местного самоуправления на 25%;- формирование нетерпимого отношения к коррупции.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ПАСПОРТ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Подпрограммы №1 «Реализация мероприятий, направленных на развитие муниципальной службы в Рудавском сельсовете Обоянского района курской области на 2023-2025 годы»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Наименование подпрограммыПодпрограмма № 1: «Реализация мероприятий, направленных на развитие муниципальной службы в Рудавском сельсовете Обоянского района курской области на 2023-2025 годы»Ответственный исполнительподпрограммыАдминистрация Рудавского сельсовета Беловского районаПрограммно — целевые инструменты программыотсутствуютЦели подпрограммысоздание условий для эффективного развития и совершенствования муниципальной службы в Рудавском сельсовете Обоянского  района Курской областиЗадачи подпрограммыформирование эффективной системы управления муниципальной службой;повышение ответственности муниципальных служащих за результаты своей деятельности;обеспечение открытости и прозрачности муниципальной службы;укрепление материально-технической базы, необходимой для эффективного развития муниципальной службыЦелевые индикаторы ипоказатели подпрограммы- количество муниципальных служащих, прошедшихпереподготовку и повышение квалификации;- доля вакантных должностей муниципальной службы, замещаемых на основе назначения из кадрового резерва, от числа назначений;- количество муниципальных служащих, включенных в кадровый резерв;- доля граждан, доверяющих муниципальным служащим, количество мероприятий по противодействию коррупции на муниципальной службе и снижению уровня коррупционных проявлений; количество муниципальных служащих, прошедших диспансеризацию.Этапы и сроки реализации подпрограммыПодпрограмма реализуется в один этап: 2022-2024 годы Объемы бюджетных ассигнований подпрограммы Общий объем финансирования подпрограммы за счет средств местного бюджета составляет: ____   рублей, в том числе:в 2023 году-    рублей,в 2024 году -  рублей,в 2025 году-   рублей, Ожидаемые результаты реализации подпрограммыРеализация подпрограммы   будет способствовать созданию необходимых условий для повышения эффективности и результативности развития муниципальной службы.В рамках подпрограммы будут обеспечены следующие результаты:- повышение эффективности и результативности муниципальной службы;- внедрение и совершенствование механизмов формирования кадрового резерва;- проведения аттестации муниципальных служащих;- повышение квалификации   муниципальных служащих;- прохождение диспансеризации   муниципальными служащими;- повышение доверия населения к органам местного самоуправления на 25%;- формирование нетерпимого отношения к коррупции. 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ПАСПОРТ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Подпрограммы № 2«Обеспечение материально-техническими ресурсами и информационно-коммуникационное сопровождение рабочих мест муниципальных служащих в Рудавском сельсовете Обоянского района Курской области на 2022-2024 годы»  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Наименование подпрограммыПодпрограмма № 2: «Обеспечение материально-техническими ресурсами и информационно-коммуникационное сопровождение рабочих мест муниципальных служащих в Рудавском сельсовете Обоянского района Курской области на 2023-2025 годы»  Ответственный исполнительподпрограммыАдминистрация Рудавского сельсовета Беловского районаПрограммно — целевые инструменты программыотсутствуютЦели подпрограммысоздание условий для эффективного развития и совершенствования муниципальной службы в Рудавском сельсовете Обоянского  района Курской областиЗадачи подпрограммы укрепление материально-технической базы, необходимой для эффективного развития муниципальной службыЦелевые индикаторы ипоказатели подпрограммы- уровень компьютеризации рабочих мест муниципальных служащих;- уровень обеспеченности лицензированным программным продуктомЭтапы и сроки реализации подпрограммыПодпрограмма реализуется в один этап: 2022-2024 годы Объемы бюджетных ассигнований подпрограммы Общий объем финансирования подпрограммы за счет средств местного бюджета составляет: ____   рублей, в том числе:в 2023 году-         рублей,в 2024 году -  рублей,в 2025 году-   рублей, Ожидаемые результаты реализации подпрограммыРеализация подпрограммы   будет способствовать созданию необходимых условий для повышения эффективности и результативности развития муниципальной службы.В рамках подпрограммы будут обеспечены следующие результаты: - приобретение компьютеров, ремонт компьютеров, обеспечение функционирования оргтехники, заправка и замена картриджей;- приобретение лицензированных программных продуктов;- обустройство рабочих мест;- обеспечение материально-техническими ресурсами рабочих мест муниципальных служащих;- обеспечение доступа к сети «Интернет» рабочих мест муниципальных служащих; </a:t>
            </a:r>
            <a:endParaRPr lang="ru-RU" sz="80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endParaRPr lang="ru-RU" sz="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705725" cy="48958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Паспорт </a:t>
            </a:r>
          </a:p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Муниципальной целевой Программы</a:t>
            </a:r>
          </a:p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«Развитие малого и среднего предпринимательства на территории</a:t>
            </a:r>
          </a:p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муниципального образования «Рудавский сельсовет» Обоянского района Курской области на 2023 - 2025 годы»</a:t>
            </a:r>
            <a:endParaRPr lang="ru-RU" sz="900" smtClean="0">
              <a:solidFill>
                <a:srgbClr val="40404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900" smtClean="0">
                <a:solidFill>
                  <a:srgbClr val="404040"/>
                </a:solidFill>
              </a:rPr>
              <a:t>Наименование Программы Программа  «Развитие малого и среднего предпринимательства на территориимуниципального образования «Рудавский сельсовет» Обоянского района Курской области на 2023 - 2025 годы»Подпрограммыподпрограмма  «Содействие развитию малого и среднего предпринимательства на территории муниципального образования «Рудавский сельсовет» Обоянского района Курской области на 2023 - 2025 годы»Правовые основания  для разработки Программы   Федеральный  закон  от  24.07.2007  N  209-ФЗ  "О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развитии малого и среднего предпринимательства  в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Российской   Федерации".   Областной   закон   от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11.11.1998   N   31-з    "Об    основах    малого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 в Курской области (в  ред.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областного закона от 24.11.2004 N 68-з)          Разработчик Программы  Администрация Рудавского сельсовета Обоянского района       Исполнители Программы  Администрация Рудавского сельсовета Обоянского района       Координатор Программы  Глава    Рудавского сельсовета Обоянского района       Цели и основные  задачи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Программы              цели Программы: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  повышение    роли    малого    и    среднего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  на  территории   Рудавского сельсовета Обоянского района       ;                 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предпринимательства;            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информационная  поддержка   субъектов   малого предпринимательства;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мероприятия  по   решению   кадровых   проблем субъектов малого предпринимательства             Сроки        реализации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Программы              2023 - 2025 годы                                 Ожидаемые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социально-экономические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результаты   реализации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Программы              - увеличение численности работников  на  малых  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средних предприятиях, осуществляющих деятельность на территории муниципального образования;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увеличение  в  общем  числе  малых  и  средних предприятий доли малых  и  средних   предприятий, осуществляющих   свою   деятельность   в    сфере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производства;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увеличение  доли  налоговых   поступлений   от субъектов малого и среднего предпринимательства в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бюджет сельского поселения        Объем финансовых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ресурсов,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запланированных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по  Программе  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необходимых  для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ее завершения   Всего:            2023- 1000,00 рублей2024- 1000,00 рублей2025 - 1000,00 рублей           </a:t>
            </a:r>
            <a:endParaRPr lang="ru-RU" sz="900" b="1" smtClean="0">
              <a:solidFill>
                <a:srgbClr val="40404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ru-RU" sz="900" b="1" smtClean="0">
                <a:solidFill>
                  <a:srgbClr val="404040"/>
                </a:solidFill>
              </a:rPr>
              <a:t>Подпрограмма «Содействие развитию малого и среднего предпринимательства на территории муниципального образования «Рудавский сельсовет» Обоянского района Курской области на 2023 - 2025 годы» муниципальной целевой Программы «Развитие малого и среднего предпринимательства на территории муниципального образования «Рудавский сельсовет» Обоянского района Курской области на 2023 - 2025 годы»</a:t>
            </a:r>
            <a:endParaRPr lang="ru-RU" sz="900" smtClean="0">
              <a:solidFill>
                <a:srgbClr val="40404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900" smtClean="0">
                <a:solidFill>
                  <a:srgbClr val="404040"/>
                </a:solidFill>
              </a:rPr>
              <a:t>Паспорт подпрограммы</a:t>
            </a:r>
          </a:p>
          <a:p>
            <a:pPr algn="ctr">
              <a:lnSpc>
                <a:spcPct val="80000"/>
              </a:lnSpc>
            </a:pPr>
            <a:r>
              <a:rPr lang="ru-RU" sz="900" smtClean="0">
                <a:solidFill>
                  <a:srgbClr val="404040"/>
                </a:solidFill>
              </a:rPr>
              <a:t>ПодпрограммаПодпрограмма «Содействие развитию малого и среднего предпринимательства на территории муниципального образования «Рудавский сельсовет» Обоянского района Курской области на 2023 - 2025 годы» муниципальной целевой Программы «Развитие малого и среднего предпринимательства на территории муниципального образования «Рудавский сельсовет» Обоянского района Курской области на 2023 - 2025 годы»Правовые основания  для разработки подпрограммы   Федеральный  закон  от  24.07.2007  N  209-ФЗ  "О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развитии малого и среднего предпринимательства  в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Российской   Федерации".   Областной   закон   от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11.11.1998   N   31-з    "Об    основах    малого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 в Курской области (в  ред.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областного закона от 24.11.2004 N 68-з)          Разработчик подпрограммы Администрация Рудавского сельсовета Обоянского района       Исполнители подпрограммы  Администрация Рудавского сельсовета Обоянского района       Координатор подпрограммы  Глава    Рудавского сельсовета Обоянского района       Цели и основные  задачи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подпрограммы             цели Программы: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  повышение    роли    малого    и    среднего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  на  территории   Рудавского сельсовета Обоянского района       ;                 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предпринимательства;            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информационная  поддержка   субъектов   малого предпринимательства;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мероприятия  по   решению   кадровых   проблем субъектов малого предпринимательства             Сроки        реализации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подпрограммы              2023 - 2025 годы                                 Ожидаемые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социально-экономические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результаты   реализации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подпрограммы             - увеличение численности работников  на  малых  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средних предприятиях, осуществляющих деятельность на территории муниципального образования;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увеличение  в  общем  числе  малых  и  средних предприятий доли малых  и  средних   предприятий, осуществляющих   свою   деятельность   в    сфере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производства;                             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-  увеличение  доли  налоговых   поступлений   от субъектов малого и среднего предпринимательства в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бюджет сельского поселения        Объем финансовых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ресурсов,      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запланированных 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по подпрограмме и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необходимых  для</a:t>
            </a:r>
            <a:br>
              <a:rPr lang="ru-RU" sz="900" smtClean="0">
                <a:solidFill>
                  <a:srgbClr val="404040"/>
                </a:solidFill>
              </a:rPr>
            </a:br>
            <a:r>
              <a:rPr lang="ru-RU" sz="900" smtClean="0">
                <a:solidFill>
                  <a:srgbClr val="404040"/>
                </a:solidFill>
              </a:rPr>
              <a:t>ее завершения   Всего:           руб.2023-2024-2025 - </a:t>
            </a:r>
            <a:endParaRPr lang="ru-RU" sz="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700" smtClean="0"/>
          </a:p>
          <a:p>
            <a:pPr>
              <a:lnSpc>
                <a:spcPct val="80000"/>
              </a:lnSpc>
            </a:pPr>
            <a:endParaRPr lang="ru-RU" sz="7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22737" cy="38877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98425"/>
            <a:ext cx="4105275" cy="642620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188913"/>
            <a:ext cx="4319588" cy="6480175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Бюджетный</a:t>
            </a:r>
          </a:p>
          <a:p>
            <a:pPr algn="ctr"/>
            <a:r>
              <a:rPr lang="ru-RU" altLang="ru-RU" sz="2400" b="1"/>
              <a:t>процесс</a:t>
            </a:r>
          </a:p>
        </p:txBody>
      </p:sp>
      <p:sp>
        <p:nvSpPr>
          <p:cNvPr id="19458" name="Oval 29"/>
          <p:cNvSpPr>
            <a:spLocks noChangeArrowheads="1"/>
          </p:cNvSpPr>
          <p:nvPr/>
        </p:nvSpPr>
        <p:spPr bwMode="auto">
          <a:xfrm>
            <a:off x="574675" y="1681163"/>
            <a:ext cx="2736850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 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59" name="Oval 30"/>
          <p:cNvSpPr>
            <a:spLocks noChangeArrowheads="1"/>
          </p:cNvSpPr>
          <p:nvPr/>
        </p:nvSpPr>
        <p:spPr bwMode="auto">
          <a:xfrm>
            <a:off x="757238" y="4102100"/>
            <a:ext cx="2665412" cy="1511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Формирование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60" name="Oval 31"/>
          <p:cNvSpPr>
            <a:spLocks noChangeArrowheads="1"/>
          </p:cNvSpPr>
          <p:nvPr/>
        </p:nvSpPr>
        <p:spPr bwMode="auto">
          <a:xfrm>
            <a:off x="3586163" y="5222875"/>
            <a:ext cx="29527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Исполнение 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в текущем году</a:t>
            </a:r>
          </a:p>
        </p:txBody>
      </p:sp>
      <p:sp>
        <p:nvSpPr>
          <p:cNvPr id="19461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2" name="Oval 33"/>
          <p:cNvSpPr>
            <a:spLocks noChangeArrowheads="1"/>
          </p:cNvSpPr>
          <p:nvPr/>
        </p:nvSpPr>
        <p:spPr bwMode="auto">
          <a:xfrm>
            <a:off x="6286500" y="1897063"/>
            <a:ext cx="2447925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Рассмотрение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3" name="Oval 34"/>
          <p:cNvSpPr>
            <a:spLocks noChangeArrowheads="1"/>
          </p:cNvSpPr>
          <p:nvPr/>
        </p:nvSpPr>
        <p:spPr bwMode="auto">
          <a:xfrm>
            <a:off x="3448050" y="703263"/>
            <a:ext cx="27368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Составление 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 очередного года</a:t>
            </a:r>
          </a:p>
        </p:txBody>
      </p:sp>
      <p:sp>
        <p:nvSpPr>
          <p:cNvPr id="19464" name="Line 35"/>
          <p:cNvSpPr>
            <a:spLocks noChangeShapeType="1"/>
          </p:cNvSpPr>
          <p:nvPr/>
        </p:nvSpPr>
        <p:spPr bwMode="auto">
          <a:xfrm>
            <a:off x="3130550" y="2968625"/>
            <a:ext cx="64928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36"/>
          <p:cNvSpPr>
            <a:spLocks noChangeShapeType="1"/>
          </p:cNvSpPr>
          <p:nvPr/>
        </p:nvSpPr>
        <p:spPr bwMode="auto">
          <a:xfrm flipH="1">
            <a:off x="4787900" y="1998663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7"/>
          <p:cNvSpPr>
            <a:spLocks noChangeShapeType="1"/>
          </p:cNvSpPr>
          <p:nvPr/>
        </p:nvSpPr>
        <p:spPr bwMode="auto">
          <a:xfrm flipV="1">
            <a:off x="5989638" y="3022600"/>
            <a:ext cx="454025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 flipH="1">
            <a:off x="3311525" y="4076700"/>
            <a:ext cx="3968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9"/>
          <p:cNvSpPr>
            <a:spLocks noChangeShapeType="1"/>
          </p:cNvSpPr>
          <p:nvPr/>
        </p:nvSpPr>
        <p:spPr bwMode="auto">
          <a:xfrm>
            <a:off x="4859338" y="4581525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AutoShape 49"/>
          <p:cNvSpPr>
            <a:spLocks noChangeArrowheads="1"/>
          </p:cNvSpPr>
          <p:nvPr/>
        </p:nvSpPr>
        <p:spPr bwMode="auto">
          <a:xfrm>
            <a:off x="8588375" y="31067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1" name="AutoShape 52"/>
          <p:cNvSpPr>
            <a:spLocks noChangeArrowheads="1"/>
          </p:cNvSpPr>
          <p:nvPr/>
        </p:nvSpPr>
        <p:spPr bwMode="auto">
          <a:xfrm rot="-600000">
            <a:off x="2667000" y="1393825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2" name="AutoShape 53"/>
          <p:cNvSpPr>
            <a:spLocks noChangeArrowheads="1"/>
          </p:cNvSpPr>
          <p:nvPr/>
        </p:nvSpPr>
        <p:spPr bwMode="auto">
          <a:xfrm rot="1200000">
            <a:off x="6338888" y="141128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3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4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5" name="AutoShape 58"/>
          <p:cNvSpPr>
            <a:spLocks noChangeArrowheads="1"/>
          </p:cNvSpPr>
          <p:nvPr/>
        </p:nvSpPr>
        <p:spPr bwMode="auto">
          <a:xfrm rot="-5400000">
            <a:off x="229394" y="3477419"/>
            <a:ext cx="1152525" cy="360363"/>
          </a:xfrm>
          <a:prstGeom prst="curvedDownArrow">
            <a:avLst>
              <a:gd name="adj1" fmla="val 63965"/>
              <a:gd name="adj2" fmla="val 12792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795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188" y="2781300"/>
            <a:ext cx="7975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>
            <a:noAutofit/>
          </a:bodyPr>
          <a:lstStyle/>
          <a:p>
            <a:pPr algn="just"/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Собрания депутатов Рудавского сельсовета от 21.12.2022 г №20/98 «О бюджете Рудавского сельсовета Обоянского района Курской области на 2023 год и на плановый период 2024 и 2025 годов» сформирован  на основе стратегических целей и задач, определенных Бюджетной и налоговой политикой Рудавского сельсовета  на 2023 год и плановый период 2024 и 2025 годов, соответствующей требованиям Бюджетного </a:t>
            </a:r>
            <a:r>
              <a:rPr lang="ru-RU" sz="1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кодекса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и Положения о бюджетном процессе Рудавского сельсовета, утвержденного решением Собрания депутатов  от 31.10.2017 N 20/104.</a:t>
            </a:r>
          </a:p>
          <a:p>
            <a:pPr algn="just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Бюджетная 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Бюджетом на 2023 год и на плановый период 2024 и 2025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программ. </a:t>
            </a:r>
          </a:p>
          <a:p>
            <a:pPr algn="just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формирования и реализации с 1 января 2023 года муниципальных программ были установлены Бюджетным кодексом Российской Федерации и Решением Собрания депутатов Рудавского сельсовета Обоянского района Курской области от 21.12.2022 года № 20/98 «О бюджете  Рудавского сельсовета Обоянского района Курской области  на 2023 год и плановый период 2024-2025 годов» и Положения о бюджетном процессе Рудавского сельсовета, утвержденного решением Собрания депутатов  от 31.10.2017 N 20/104.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88913"/>
            <a:ext cx="8785225" cy="61928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ru-RU" sz="1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В Рудавском сельсовете на 2023-2025 годы» утверждено 6 муниципальных программ: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на территории муниципального образования «Рудавский сельсовет»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Рудавском сельсовете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в границах населенных пунктов Рудавского сельсовета.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«Рудавский сельсовет».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муниципального образования «Рудавский сельсовет».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Рудавском сельсовете Обоянского района Курской области</a:t>
            </a:r>
          </a:p>
          <a:p>
            <a:pPr algn="just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и самочувствия жителей Рудавского сельсовета,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Курской области на период до 2034 года.</a:t>
            </a:r>
          </a:p>
          <a:p>
            <a:pPr algn="just">
              <a:lnSpc>
                <a:spcPct val="9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Показатели бюджета Рудавского сельсовета Обоянского района  Курской области представлены в решении о бюджете в соответствии с бюджетной классификацией.</a:t>
            </a:r>
          </a:p>
          <a:p>
            <a:pPr algn="just">
              <a:lnSpc>
                <a:spcPct val="90000"/>
              </a:lnSpc>
            </a:pP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1972</TotalTime>
  <Words>5397</Words>
  <Application>Microsoft Office PowerPoint</Application>
  <PresentationFormat>Экран (4:3)</PresentationFormat>
  <Paragraphs>563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Trebuchet MS</vt:lpstr>
      <vt:lpstr>Arial</vt:lpstr>
      <vt:lpstr>Georgia</vt:lpstr>
      <vt:lpstr>Calibri</vt:lpstr>
      <vt:lpstr>Times New Roman</vt:lpstr>
      <vt:lpstr>Wingdings</vt:lpstr>
      <vt:lpstr>Arial Unicode MS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272</cp:revision>
  <cp:lastPrinted>2014-05-13T11:35:02Z</cp:lastPrinted>
  <dcterms:created xsi:type="dcterms:W3CDTF">2014-05-12T16:47:43Z</dcterms:created>
  <dcterms:modified xsi:type="dcterms:W3CDTF">2023-01-10T13:23:24Z</dcterms:modified>
</cp:coreProperties>
</file>