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4" r:id="rId1"/>
  </p:sldMasterIdLst>
  <p:notesMasterIdLst>
    <p:notesMasterId r:id="rId12"/>
  </p:notesMasterIdLst>
  <p:handoutMasterIdLst>
    <p:handoutMasterId r:id="rId13"/>
  </p:handoutMasterIdLst>
  <p:sldIdLst>
    <p:sldId id="386" r:id="rId2"/>
    <p:sldId id="388" r:id="rId3"/>
    <p:sldId id="393" r:id="rId4"/>
    <p:sldId id="348" r:id="rId5"/>
    <p:sldId id="390" r:id="rId6"/>
    <p:sldId id="378" r:id="rId7"/>
    <p:sldId id="391" r:id="rId8"/>
    <p:sldId id="392" r:id="rId9"/>
    <p:sldId id="371" r:id="rId10"/>
    <p:sldId id="355" r:id="rId11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000099"/>
    <a:srgbClr val="800000"/>
    <a:srgbClr val="FFCC66"/>
    <a:srgbClr val="FF66FF"/>
    <a:srgbClr val="ED338C"/>
    <a:srgbClr val="CC99FF"/>
    <a:srgbClr val="FF0066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22" autoAdjust="0"/>
    <p:restoredTop sz="99263" autoAdjust="0"/>
  </p:normalViewPr>
  <p:slideViewPr>
    <p:cSldViewPr>
      <p:cViewPr varScale="1">
        <p:scale>
          <a:sx n="78" d="100"/>
          <a:sy n="78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6123046909918113E-2"/>
          <c:y val="5.8785701766226418E-2"/>
          <c:w val="0.84169919880012023"/>
          <c:h val="0.76671266739059196"/>
        </c:manualLayout>
      </c:layout>
      <c:pie3DChart>
        <c:varyColors val="1"/>
      </c:pie3DChart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0.17203945938373996"/>
          <c:y val="0.15875933481002549"/>
          <c:w val="0.71543898874265888"/>
          <c:h val="0.69981267513486212"/>
        </c:manualLayout>
      </c:layout>
      <c:pie3D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-0.21690744551227115"/>
                  <c:y val="-0.15220420835074772"/>
                </c:manualLayout>
              </c:layout>
              <c:tx>
                <c:rich>
                  <a:bodyPr/>
                  <a:lstStyle/>
                  <a:p>
                    <a:fld id="{C269AF15-BACE-4B51-9638-BA336EF6531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A1A70E8-8C5A-43C9-8C2C-7A3576E4998B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041428145410775"/>
                  <c:y val="9.5581466217652761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безвозмездные поступления
</a:t>
                    </a:r>
                    <a:r>
                      <a: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78,9</a:t>
                    </a:r>
                    <a:r>
                      <a: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1527.1</c:v>
                </c:pt>
                <c:pt idx="1">
                  <c:v>4804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330"/>
      <c:perspective val="30"/>
    </c:view3D>
    <c:plotArea>
      <c:layout>
        <c:manualLayout>
          <c:layoutTarget val="inner"/>
          <c:xMode val="edge"/>
          <c:yMode val="edge"/>
          <c:x val="0.2505652185750768"/>
          <c:y val="0.13556018651327309"/>
          <c:w val="0.67366226667951434"/>
          <c:h val="0.66175545171597905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99FF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6945018123082612E-3"/>
                  <c:y val="-0.14861366979125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лиц
</a:t>
                    </a:r>
                    <a:r>
                      <a:rPr lang="ru-RU" dirty="0" smtClean="0"/>
                      <a:t>3.0%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5.9097615342535874E-2"/>
                  <c:y val="-3.86690036098808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имущество 
</a:t>
                    </a:r>
                    <a:r>
                      <a:rPr lang="ru-RU" dirty="0" smtClean="0"/>
                      <a:t>14.5%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74464628937914"/>
                  <c:y val="0.15548417505849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</a:t>
                    </a:r>
                    <a:r>
                      <a:rPr lang="ru-RU" dirty="0"/>
                      <a:t>налог
</a:t>
                    </a:r>
                    <a:r>
                      <a:rPr lang="ru-RU" dirty="0" smtClean="0"/>
                      <a:t>80.7%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860310745591353E-2"/>
                  <c:y val="0.19457083541298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</a:t>
                    </a:r>
                    <a:r>
                      <a:rPr lang="ru-RU" dirty="0" smtClean="0"/>
                      <a:t>использования </a:t>
                    </a:r>
                    <a:r>
                      <a:rPr lang="ru-RU" dirty="0"/>
                      <a:t>муниципального </a:t>
                    </a:r>
                    <a:r>
                      <a:rPr lang="ru-RU" dirty="0" smtClean="0"/>
                      <a:t>имущества 1.8.0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12856113350704E-2"/>
                  <c:y val="0.1621275082204795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61009520378423"/>
                  <c:y val="-0.16075867192202525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9189559967009934"/>
                  <c:y val="0.1686815063666226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30284113419916386"/>
                  <c:y val="-8.5820273700932162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3437447278795631"/>
                  <c:y val="-5.3048417505849293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6196979685111718E-2"/>
                  <c:y val="-6.25301583406155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5281950320743237E-2"/>
                  <c:y val="-0.12298239664912844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Лист1!$A$68:$A$71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 </c:v>
                </c:pt>
                <c:pt idx="2">
                  <c:v>земельный налог</c:v>
                </c:pt>
                <c:pt idx="3">
                  <c:v>Доходы от реализации муниципального имущества</c:v>
                </c:pt>
              </c:strCache>
            </c:strRef>
          </c:cat>
          <c:val>
            <c:numRef>
              <c:f>Лист1!$B$68:$B$71</c:f>
              <c:numCache>
                <c:formatCode>0.0</c:formatCode>
                <c:ptCount val="4"/>
                <c:pt idx="0">
                  <c:v>44.3</c:v>
                </c:pt>
                <c:pt idx="1">
                  <c:v>271.5</c:v>
                </c:pt>
                <c:pt idx="2">
                  <c:v>1211.2</c:v>
                </c:pt>
                <c:pt idx="3">
                  <c:v>0</c:v>
                </c:pt>
              </c:numCache>
            </c:numRef>
          </c:val>
        </c:ser>
      </c:pie3DChart>
      <c:spPr>
        <a:noFill/>
        <a:ln w="25393">
          <a:noFill/>
        </a:ln>
      </c:spPr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80"/>
      <c:perspective val="30"/>
    </c:view3D>
    <c:plotArea>
      <c:layout>
        <c:manualLayout>
          <c:layoutTarget val="inner"/>
          <c:xMode val="edge"/>
          <c:yMode val="edge"/>
          <c:x val="3.0664603759020876E-2"/>
          <c:y val="6.085412279751623E-2"/>
          <c:w val="0.78168141267466906"/>
          <c:h val="0.76437628139735858"/>
        </c:manualLayout>
      </c:layout>
      <c:pie3DChart>
        <c:varyColors val="1"/>
        <c:ser>
          <c:idx val="0"/>
          <c:order val="0"/>
          <c:explosion val="21"/>
          <c:dPt>
            <c:idx val="0"/>
            <c:explosion val="7"/>
            <c:spPr>
              <a:solidFill>
                <a:srgbClr val="000099"/>
              </a:solidFill>
            </c:spPr>
          </c:dPt>
          <c:dPt>
            <c:idx val="1"/>
            <c:explosion val="9"/>
            <c:spPr>
              <a:solidFill>
                <a:srgbClr val="9999FF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explosion val="12"/>
          </c:dPt>
          <c:dPt>
            <c:idx val="3"/>
            <c:explosion val="8"/>
            <c:spPr>
              <a:solidFill>
                <a:srgbClr val="FFFF00"/>
              </a:solidFill>
            </c:spPr>
          </c:dPt>
          <c:dPt>
            <c:idx val="4"/>
            <c:explosion val="11"/>
            <c:spPr>
              <a:solidFill>
                <a:srgbClr val="800080"/>
              </a:solidFill>
            </c:spPr>
          </c:dPt>
          <c:dLbls>
            <c:dLbl>
              <c:idx val="0"/>
              <c:layout>
                <c:manualLayout>
                  <c:x val="-0.15122704419269853"/>
                  <c:y val="0.1127888734473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
</a:t>
                    </a:r>
                    <a:r>
                      <a:rPr lang="ru-RU" dirty="0" smtClean="0"/>
                      <a:t>55.2%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815587482885832E-2"/>
                  <c:y val="1.69151080815517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Пожарная </a:t>
                    </a:r>
                    <a:r>
                      <a:rPr lang="ru-RU" dirty="0"/>
                      <a:t>безопасность
</a:t>
                    </a:r>
                    <a:r>
                      <a:rPr lang="ru-RU" dirty="0" smtClean="0"/>
                      <a:t>0.9%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408665107770011E-2"/>
                  <c:y val="-7.474579095836035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направления деятельности
</a:t>
                    </a:r>
                    <a:r>
                      <a:rPr lang="ru-RU" dirty="0" smtClean="0"/>
                      <a:t>39.8%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1590709696050445"/>
                  <c:y val="-9.53366774349431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Прочая </a:t>
                    </a:r>
                    <a:r>
                      <a:rPr lang="ru-RU" dirty="0"/>
                      <a:t>програмная деятельность
</a:t>
                    </a:r>
                    <a:r>
                      <a:rPr lang="ru-RU" dirty="0" smtClean="0"/>
                      <a:t>4.1%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744210896435337E-2"/>
                  <c:y val="2.3971093123867002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946149398138409E-2"/>
                  <c:y val="0.19025172146575017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757421846745648"/>
                  <c:y val="6.1502585589847177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5176794087718458E-2"/>
                  <c:y val="0.12332092730437358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977934567577151E-2"/>
                  <c:y val="2.170592156427065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1713330050080142"/>
                  <c:y val="3.232788949375995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Лист1!$A$68:$A$72</c:f>
              <c:strCache>
                <c:ptCount val="5"/>
                <c:pt idx="0">
                  <c:v>Культура</c:v>
                </c:pt>
                <c:pt idx="1">
                  <c:v>Пожарная безопасность</c:v>
                </c:pt>
                <c:pt idx="2">
                  <c:v>Непрограммные направления деятельности</c:v>
                </c:pt>
                <c:pt idx="3">
                  <c:v>Управление муниципальными финансами </c:v>
                </c:pt>
                <c:pt idx="4">
                  <c:v>Прочая програмная деятельность</c:v>
                </c:pt>
              </c:strCache>
            </c:strRef>
          </c:cat>
          <c:val>
            <c:numRef>
              <c:f>Лист1!$B$68:$B$72</c:f>
              <c:numCache>
                <c:formatCode>0.0</c:formatCode>
                <c:ptCount val="5"/>
                <c:pt idx="0">
                  <c:v>3929.2</c:v>
                </c:pt>
                <c:pt idx="1">
                  <c:v>6.9</c:v>
                </c:pt>
                <c:pt idx="2">
                  <c:v>2808.1</c:v>
                </c:pt>
                <c:pt idx="3">
                  <c:v>0.4</c:v>
                </c:pt>
                <c:pt idx="4">
                  <c:v>616.5</c:v>
                </c:pt>
              </c:numCache>
            </c:numRef>
          </c:val>
        </c:ser>
      </c:pie3DChart>
      <c:spPr>
        <a:noFill/>
        <a:ln w="25393">
          <a:noFill/>
        </a:ln>
      </c:spPr>
    </c:plotArea>
    <c:plotVisOnly val="1"/>
    <c:dispBlanksAs val="zero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07T11:04:01.690" idx="1">
    <p:pos x="10" y="10"/>
    <p:text/>
    <p:extLst>
      <p:ext uri="{C676402C-5697-4E1C-873F-D02D1690AC5C}">
        <p15:threadingInfo xmlns="" xmlns:p15="http://schemas.microsoft.com/office/powerpoint/2012/main" timeZoneBias="-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54" cy="490373"/>
          </a:xfrm>
          <a:prstGeom prst="rect">
            <a:avLst/>
          </a:prstGeom>
        </p:spPr>
        <p:txBody>
          <a:bodyPr vert="horz" lIns="89657" tIns="44829" rIns="89657" bIns="448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54" y="0"/>
            <a:ext cx="2919454" cy="490373"/>
          </a:xfrm>
          <a:prstGeom prst="rect">
            <a:avLst/>
          </a:prstGeom>
        </p:spPr>
        <p:txBody>
          <a:bodyPr vert="horz" lIns="89657" tIns="44829" rIns="89657" bIns="448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D55FB5-ADA5-483C-B444-FFCB548195F5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07710"/>
            <a:ext cx="2919454" cy="490372"/>
          </a:xfrm>
          <a:prstGeom prst="rect">
            <a:avLst/>
          </a:prstGeom>
        </p:spPr>
        <p:txBody>
          <a:bodyPr vert="horz" lIns="89657" tIns="44829" rIns="89657" bIns="448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54" y="9307710"/>
            <a:ext cx="2919454" cy="490372"/>
          </a:xfrm>
          <a:prstGeom prst="rect">
            <a:avLst/>
          </a:prstGeom>
        </p:spPr>
        <p:txBody>
          <a:bodyPr vert="horz" lIns="89657" tIns="44829" rIns="89657" bIns="448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342A8-F9D1-40DF-89C9-72785B71D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38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54" cy="490373"/>
          </a:xfrm>
          <a:prstGeom prst="rect">
            <a:avLst/>
          </a:prstGeom>
        </p:spPr>
        <p:txBody>
          <a:bodyPr vert="horz" lIns="94462" tIns="47231" rIns="94462" bIns="472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54" y="0"/>
            <a:ext cx="2919454" cy="490373"/>
          </a:xfrm>
          <a:prstGeom prst="rect">
            <a:avLst/>
          </a:prstGeom>
        </p:spPr>
        <p:txBody>
          <a:bodyPr vert="horz" lIns="94462" tIns="47231" rIns="94462" bIns="472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F878790-CB71-4A2B-9FFC-3EEAD55F8438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62" tIns="47231" rIns="94462" bIns="472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199" y="4654633"/>
            <a:ext cx="5387365" cy="4410228"/>
          </a:xfrm>
          <a:prstGeom prst="rect">
            <a:avLst/>
          </a:prstGeom>
        </p:spPr>
        <p:txBody>
          <a:bodyPr vert="horz" lIns="94462" tIns="47231" rIns="94462" bIns="4723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710"/>
            <a:ext cx="2919454" cy="490372"/>
          </a:xfrm>
          <a:prstGeom prst="rect">
            <a:avLst/>
          </a:prstGeom>
        </p:spPr>
        <p:txBody>
          <a:bodyPr vert="horz" lIns="94462" tIns="47231" rIns="94462" bIns="472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54" y="9307710"/>
            <a:ext cx="2919454" cy="490372"/>
          </a:xfrm>
          <a:prstGeom prst="rect">
            <a:avLst/>
          </a:prstGeom>
        </p:spPr>
        <p:txBody>
          <a:bodyPr vert="horz" lIns="94462" tIns="47231" rIns="94462" bIns="472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02FED69-E882-4765-AE73-92658F464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153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FED69-E882-4765-AE73-92658F4643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4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041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56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029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392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94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96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308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109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706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253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289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91115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078244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227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84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668794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34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CA6C269-CCE4-4342-BE8C-987469BC6800}" type="datetimeFigureOut">
              <a:rPr lang="ru-RU" smtClean="0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5F28841-3946-406E-8A0E-A27D10880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1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  <p:sldLayoutId id="21474842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2915816" y="2492896"/>
            <a:ext cx="5832648" cy="4104456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4500" b="1" i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 об исполнении </a:t>
            </a:r>
            <a:r>
              <a:rPr lang="ru-RU" sz="4500" b="1" i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</a:t>
            </a:r>
            <a:r>
              <a:rPr lang="ru-RU" sz="4500" b="1" i="1" kern="1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Рудавского</a:t>
            </a:r>
            <a:r>
              <a:rPr lang="ru-RU" sz="4500" b="1" i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сельсовета </a:t>
            </a:r>
            <a:br>
              <a:rPr lang="ru-RU" sz="4500" b="1" i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761003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547813" y="2708275"/>
            <a:ext cx="6624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Franklin Gothic Boo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28662" y="285729"/>
            <a:ext cx="8072494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5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Бюджет </a:t>
            </a:r>
            <a:r>
              <a:rPr lang="ru-RU" sz="215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Рудавского</a:t>
            </a:r>
            <a:r>
              <a:rPr lang="ru-RU" sz="21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сельсовета за </a:t>
            </a:r>
            <a:r>
              <a:rPr lang="ru-RU" sz="21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2021 </a:t>
            </a:r>
            <a:r>
              <a:rPr lang="ru-RU" sz="215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год по доходам выполнен </a:t>
            </a:r>
            <a:r>
              <a:rPr lang="ru-RU" sz="21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</a:t>
            </a:r>
            <a:r>
              <a:rPr lang="ru-RU" sz="215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целом к</a:t>
            </a:r>
            <a:r>
              <a:rPr lang="ru-RU" sz="21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15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утвержденному годовому плану </a:t>
            </a:r>
            <a:r>
              <a:rPr lang="ru-RU" sz="21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</a:t>
            </a:r>
            <a:r>
              <a:rPr lang="ru-RU" sz="21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100.03%</a:t>
            </a:r>
            <a:endParaRPr lang="ru-RU" sz="215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84371" y="1488203"/>
            <a:ext cx="596107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7FD13B"/>
              </a:buClr>
              <a:buSzPct val="70000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том числе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по группам доходов,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тыс. рублей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 pitchFamily="18" charset="2"/>
              <a:buNone/>
              <a:defRPr/>
            </a:pPr>
            <a:endParaRPr lang="ru-RU" sz="1600" dirty="0">
              <a:solidFill>
                <a:srgbClr val="4E5B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graphicFrame>
        <p:nvGraphicFramePr>
          <p:cNvPr id="17446" name="Group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9105338"/>
              </p:ext>
            </p:extLst>
          </p:nvPr>
        </p:nvGraphicFramePr>
        <p:xfrm>
          <a:off x="755577" y="2564904"/>
          <a:ext cx="7704855" cy="3170630"/>
        </p:xfrm>
        <a:graphic>
          <a:graphicData uri="http://schemas.openxmlformats.org/drawingml/2006/table">
            <a:tbl>
              <a:tblPr/>
              <a:tblGrid>
                <a:gridCol w="2871708"/>
                <a:gridCol w="1854289"/>
                <a:gridCol w="1530957"/>
                <a:gridCol w="1447901"/>
              </a:tblGrid>
              <a:tr h="6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Утверждено на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Исполнено за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1959.5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1960.2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100.03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7351.7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7351.7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9311.2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9312.0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100.03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88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755576" y="548680"/>
            <a:ext cx="8072494" cy="79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 доходов бюджета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сельсовета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2021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1575476"/>
              </p:ext>
            </p:extLst>
          </p:nvPr>
        </p:nvGraphicFramePr>
        <p:xfrm>
          <a:off x="1259632" y="2060848"/>
          <a:ext cx="767008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27198363"/>
              </p:ext>
            </p:extLst>
          </p:nvPr>
        </p:nvGraphicFramePr>
        <p:xfrm>
          <a:off x="1187624" y="1628801"/>
          <a:ext cx="6840760" cy="438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72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14348" y="285728"/>
            <a:ext cx="834519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Поступление доходов в бюджет </a:t>
            </a:r>
            <a:r>
              <a:rPr lang="ru-RU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Рудавского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сельсовета</a:t>
            </a:r>
          </a:p>
          <a:p>
            <a:pPr lvl="0" algn="ctr">
              <a:defRPr/>
            </a:pP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за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2021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год, тыс. рублей</a:t>
            </a:r>
            <a:b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endParaRPr lang="ru-RU" sz="2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9609" name="Group 1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9094019"/>
              </p:ext>
            </p:extLst>
          </p:nvPr>
        </p:nvGraphicFramePr>
        <p:xfrm>
          <a:off x="827584" y="1052736"/>
          <a:ext cx="7272807" cy="2717934"/>
        </p:xfrm>
        <a:graphic>
          <a:graphicData uri="http://schemas.openxmlformats.org/drawingml/2006/table">
            <a:tbl>
              <a:tblPr/>
              <a:tblGrid>
                <a:gridCol w="2591248"/>
                <a:gridCol w="1187760"/>
                <a:gridCol w="1212135"/>
                <a:gridCol w="1140832"/>
                <a:gridCol w="1140832"/>
              </a:tblGrid>
              <a:tr h="5472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4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58.9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6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+0.9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1582.7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1582.7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8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1959.5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1960.2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+0.7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7351.7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7351.7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8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9311.2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9312.0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100.03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1308678"/>
              </p:ext>
            </p:extLst>
          </p:nvPr>
        </p:nvGraphicFramePr>
        <p:xfrm>
          <a:off x="857621" y="1052736"/>
          <a:ext cx="753080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1475656" y="332656"/>
            <a:ext cx="725948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tabLst/>
              <a:defRPr/>
            </a:pPr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2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4078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4213" y="260648"/>
            <a:ext cx="8459787" cy="70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Бюджет </a:t>
            </a:r>
            <a:r>
              <a:rPr lang="ru-RU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Рудавского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сельского поселения за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2021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год по расходам исполнен к утвержденному плану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83.9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%, 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том числе: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8384" y="692696"/>
            <a:ext cx="1000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9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6905994"/>
              </p:ext>
            </p:extLst>
          </p:nvPr>
        </p:nvGraphicFramePr>
        <p:xfrm>
          <a:off x="714348" y="1124744"/>
          <a:ext cx="7962108" cy="4431865"/>
        </p:xfrm>
        <a:graphic>
          <a:graphicData uri="http://schemas.openxmlformats.org/drawingml/2006/table">
            <a:tbl>
              <a:tblPr/>
              <a:tblGrid>
                <a:gridCol w="4296246"/>
                <a:gridCol w="1246393"/>
                <a:gridCol w="1246393"/>
                <a:gridCol w="1173076"/>
              </a:tblGrid>
              <a:tr h="52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Cyr" charset="-52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Рудавского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сельского поселения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4592.7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4592.7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образования "Рудавский сельсовет" </a:t>
                      </a:r>
                      <a:r>
                        <a:rPr lang="ru-RU" sz="1400" b="1" i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lang="ru-RU" sz="14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331.5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Дорожные фонды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территории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Рудавского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сельского поселения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78.5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Развитие муниципальной службы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 по программам: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5020.2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5002.2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4859.9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3308.9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68.1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9916.1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8311.1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83.9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85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90015"/>
              </p:ext>
            </p:extLst>
          </p:nvPr>
        </p:nvGraphicFramePr>
        <p:xfrm>
          <a:off x="1187624" y="1412775"/>
          <a:ext cx="7368887" cy="490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23528" y="260648"/>
            <a:ext cx="8640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tabLst/>
            </a:pPr>
            <a:r>
              <a:rPr lang="ru-RU" alt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в </a:t>
            </a:r>
            <a:r>
              <a:rPr lang="ru-RU" alt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году, </a:t>
            </a:r>
          </a:p>
          <a:p>
            <a:pPr algn="ctr">
              <a:tabLst/>
            </a:pPr>
            <a:r>
              <a:rPr lang="ru-RU" alt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1879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45665" y="1038251"/>
            <a:ext cx="5824861" cy="5415087"/>
            <a:chOff x="510395" y="2013008"/>
            <a:chExt cx="2679190" cy="2492278"/>
          </a:xfrm>
          <a:solidFill>
            <a:srgbClr val="52CBCE"/>
          </a:solidFill>
        </p:grpSpPr>
        <p:sp>
          <p:nvSpPr>
            <p:cNvPr id="8" name="Полилиния 7"/>
            <p:cNvSpPr/>
            <p:nvPr/>
          </p:nvSpPr>
          <p:spPr>
            <a:xfrm>
              <a:off x="1571297" y="2013008"/>
              <a:ext cx="1618288" cy="399275"/>
            </a:xfrm>
            <a:custGeom>
              <a:avLst/>
              <a:gdLst>
                <a:gd name="connsiteX0" fmla="*/ 0 w 1615467"/>
                <a:gd name="connsiteY0" fmla="*/ 80773 h 807733"/>
                <a:gd name="connsiteX1" fmla="*/ 80773 w 1615467"/>
                <a:gd name="connsiteY1" fmla="*/ 0 h 807733"/>
                <a:gd name="connsiteX2" fmla="*/ 1534694 w 1615467"/>
                <a:gd name="connsiteY2" fmla="*/ 0 h 807733"/>
                <a:gd name="connsiteX3" fmla="*/ 1615467 w 1615467"/>
                <a:gd name="connsiteY3" fmla="*/ 80773 h 807733"/>
                <a:gd name="connsiteX4" fmla="*/ 1615467 w 1615467"/>
                <a:gd name="connsiteY4" fmla="*/ 726960 h 807733"/>
                <a:gd name="connsiteX5" fmla="*/ 1534694 w 1615467"/>
                <a:gd name="connsiteY5" fmla="*/ 807733 h 807733"/>
                <a:gd name="connsiteX6" fmla="*/ 80773 w 1615467"/>
                <a:gd name="connsiteY6" fmla="*/ 807733 h 807733"/>
                <a:gd name="connsiteX7" fmla="*/ 0 w 1615467"/>
                <a:gd name="connsiteY7" fmla="*/ 726960 h 807733"/>
                <a:gd name="connsiteX8" fmla="*/ 0 w 1615467"/>
                <a:gd name="connsiteY8" fmla="*/ 80773 h 80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467" h="807733">
                  <a:moveTo>
                    <a:pt x="0" y="80773"/>
                  </a:moveTo>
                  <a:cubicBezTo>
                    <a:pt x="0" y="36163"/>
                    <a:pt x="36163" y="0"/>
                    <a:pt x="80773" y="0"/>
                  </a:cubicBezTo>
                  <a:lnTo>
                    <a:pt x="1534694" y="0"/>
                  </a:lnTo>
                  <a:cubicBezTo>
                    <a:pt x="1579304" y="0"/>
                    <a:pt x="1615467" y="36163"/>
                    <a:pt x="1615467" y="80773"/>
                  </a:cubicBezTo>
                  <a:lnTo>
                    <a:pt x="1615467" y="726960"/>
                  </a:lnTo>
                  <a:cubicBezTo>
                    <a:pt x="1615467" y="771570"/>
                    <a:pt x="1579304" y="807733"/>
                    <a:pt x="1534694" y="807733"/>
                  </a:cubicBezTo>
                  <a:lnTo>
                    <a:pt x="80773" y="807733"/>
                  </a:lnTo>
                  <a:cubicBezTo>
                    <a:pt x="36163" y="807733"/>
                    <a:pt x="0" y="771570"/>
                    <a:pt x="0" y="726960"/>
                  </a:cubicBezTo>
                  <a:lnTo>
                    <a:pt x="0" y="8077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8738" tIns="28738" rIns="28738" bIns="28738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x-none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 непрограммных 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направлений деятельности:</a:t>
              </a:r>
              <a:r>
                <a:rPr lang="x-none" sz="1400">
                  <a:solidFill>
                    <a:prstClr val="black"/>
                  </a:solidFill>
                </a:rPr>
                <a:t>                                                     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10395" y="2682505"/>
              <a:ext cx="1255772" cy="1822781"/>
            </a:xfrm>
            <a:custGeom>
              <a:avLst/>
              <a:gdLst>
                <a:gd name="connsiteX0" fmla="*/ 0 w 1615467"/>
                <a:gd name="connsiteY0" fmla="*/ 80773 h 807733"/>
                <a:gd name="connsiteX1" fmla="*/ 80773 w 1615467"/>
                <a:gd name="connsiteY1" fmla="*/ 0 h 807733"/>
                <a:gd name="connsiteX2" fmla="*/ 1534694 w 1615467"/>
                <a:gd name="connsiteY2" fmla="*/ 0 h 807733"/>
                <a:gd name="connsiteX3" fmla="*/ 1615467 w 1615467"/>
                <a:gd name="connsiteY3" fmla="*/ 80773 h 807733"/>
                <a:gd name="connsiteX4" fmla="*/ 1615467 w 1615467"/>
                <a:gd name="connsiteY4" fmla="*/ 726960 h 807733"/>
                <a:gd name="connsiteX5" fmla="*/ 1534694 w 1615467"/>
                <a:gd name="connsiteY5" fmla="*/ 807733 h 807733"/>
                <a:gd name="connsiteX6" fmla="*/ 80773 w 1615467"/>
                <a:gd name="connsiteY6" fmla="*/ 807733 h 807733"/>
                <a:gd name="connsiteX7" fmla="*/ 0 w 1615467"/>
                <a:gd name="connsiteY7" fmla="*/ 726960 h 807733"/>
                <a:gd name="connsiteX8" fmla="*/ 0 w 1615467"/>
                <a:gd name="connsiteY8" fmla="*/ 80773 h 80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467" h="807733">
                  <a:moveTo>
                    <a:pt x="0" y="80773"/>
                  </a:moveTo>
                  <a:cubicBezTo>
                    <a:pt x="0" y="36163"/>
                    <a:pt x="36163" y="0"/>
                    <a:pt x="80773" y="0"/>
                  </a:cubicBezTo>
                  <a:lnTo>
                    <a:pt x="1534694" y="0"/>
                  </a:lnTo>
                  <a:cubicBezTo>
                    <a:pt x="1579304" y="0"/>
                    <a:pt x="1615467" y="36163"/>
                    <a:pt x="1615467" y="80773"/>
                  </a:cubicBezTo>
                  <a:lnTo>
                    <a:pt x="1615467" y="726960"/>
                  </a:lnTo>
                  <a:cubicBezTo>
                    <a:pt x="1615467" y="771570"/>
                    <a:pt x="1579304" y="807733"/>
                    <a:pt x="1534694" y="807733"/>
                  </a:cubicBezTo>
                  <a:lnTo>
                    <a:pt x="80773" y="807733"/>
                  </a:lnTo>
                  <a:cubicBezTo>
                    <a:pt x="36163" y="807733"/>
                    <a:pt x="0" y="771570"/>
                    <a:pt x="0" y="726960"/>
                  </a:cubicBezTo>
                  <a:lnTo>
                    <a:pt x="0" y="8077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8738" tIns="28738" rIns="28738" bIns="28738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деятельности органов местного самоуправления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1584.7</a:t>
              </a:r>
              <a:r>
                <a:rPr lang="x-none" sz="16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ыс</a:t>
              </a:r>
              <a:r>
                <a:rPr lang="x-none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рублей;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том числе: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-содержание главы –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453.1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выполнения функций органами местного  самоуправления –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1131.6тыс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рублей.</a:t>
              </a: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</a:rPr>
                <a:t> 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98650" y="2682504"/>
              <a:ext cx="1159222" cy="1822781"/>
            </a:xfrm>
            <a:custGeom>
              <a:avLst/>
              <a:gdLst>
                <a:gd name="connsiteX0" fmla="*/ 0 w 1615467"/>
                <a:gd name="connsiteY0" fmla="*/ 80773 h 807733"/>
                <a:gd name="connsiteX1" fmla="*/ 80773 w 1615467"/>
                <a:gd name="connsiteY1" fmla="*/ 0 h 807733"/>
                <a:gd name="connsiteX2" fmla="*/ 1534694 w 1615467"/>
                <a:gd name="connsiteY2" fmla="*/ 0 h 807733"/>
                <a:gd name="connsiteX3" fmla="*/ 1615467 w 1615467"/>
                <a:gd name="connsiteY3" fmla="*/ 80773 h 807733"/>
                <a:gd name="connsiteX4" fmla="*/ 1615467 w 1615467"/>
                <a:gd name="connsiteY4" fmla="*/ 726960 h 807733"/>
                <a:gd name="connsiteX5" fmla="*/ 1534694 w 1615467"/>
                <a:gd name="connsiteY5" fmla="*/ 807733 h 807733"/>
                <a:gd name="connsiteX6" fmla="*/ 80773 w 1615467"/>
                <a:gd name="connsiteY6" fmla="*/ 807733 h 807733"/>
                <a:gd name="connsiteX7" fmla="*/ 0 w 1615467"/>
                <a:gd name="connsiteY7" fmla="*/ 726960 h 807733"/>
                <a:gd name="connsiteX8" fmla="*/ 0 w 1615467"/>
                <a:gd name="connsiteY8" fmla="*/ 80773 h 80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467" h="807733">
                  <a:moveTo>
                    <a:pt x="0" y="80773"/>
                  </a:moveTo>
                  <a:cubicBezTo>
                    <a:pt x="0" y="36163"/>
                    <a:pt x="36163" y="0"/>
                    <a:pt x="80773" y="0"/>
                  </a:cubicBezTo>
                  <a:lnTo>
                    <a:pt x="1534694" y="0"/>
                  </a:lnTo>
                  <a:cubicBezTo>
                    <a:pt x="1579304" y="0"/>
                    <a:pt x="1615467" y="36163"/>
                    <a:pt x="1615467" y="80773"/>
                  </a:cubicBezTo>
                  <a:lnTo>
                    <a:pt x="1615467" y="726960"/>
                  </a:lnTo>
                  <a:cubicBezTo>
                    <a:pt x="1615467" y="771570"/>
                    <a:pt x="1579304" y="807733"/>
                    <a:pt x="1534694" y="807733"/>
                  </a:cubicBezTo>
                  <a:lnTo>
                    <a:pt x="80773" y="807733"/>
                  </a:lnTo>
                  <a:cubicBezTo>
                    <a:pt x="36163" y="807733"/>
                    <a:pt x="0" y="771570"/>
                    <a:pt x="0" y="726960"/>
                  </a:cubicBezTo>
                  <a:lnTo>
                    <a:pt x="0" y="8077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8738" tIns="28738" rIns="28738" bIns="28738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деятельности органов местного самоуправления на исполнение государственных полномочий –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223.2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тыс.рублей;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том числе: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первичного воинского учета –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223.2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рублей;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x-none" sz="16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 flipH="1">
            <a:off x="1619672" y="1566798"/>
            <a:ext cx="1248741" cy="926098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674688" y="327025"/>
            <a:ext cx="79200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Непрограммные направления деятельности</a:t>
            </a:r>
          </a:p>
        </p:txBody>
      </p:sp>
      <p:cxnSp>
        <p:nvCxnSpPr>
          <p:cNvPr id="1026" name="Прямая со стрелкой 19"/>
          <p:cNvCxnSpPr>
            <a:cxnSpLocks noChangeShapeType="1"/>
          </p:cNvCxnSpPr>
          <p:nvPr/>
        </p:nvCxnSpPr>
        <p:spPr bwMode="auto">
          <a:xfrm>
            <a:off x="6370525" y="1503343"/>
            <a:ext cx="1278221" cy="989553"/>
          </a:xfrm>
          <a:prstGeom prst="straightConnector1">
            <a:avLst/>
          </a:prstGeom>
          <a:noFill/>
          <a:ln w="9525" algn="ctr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Полилиния 10"/>
          <p:cNvSpPr/>
          <p:nvPr/>
        </p:nvSpPr>
        <p:spPr>
          <a:xfrm>
            <a:off x="6477022" y="2492896"/>
            <a:ext cx="2343449" cy="3960440"/>
          </a:xfrm>
          <a:custGeom>
            <a:avLst/>
            <a:gdLst>
              <a:gd name="connsiteX0" fmla="*/ 0 w 1615467"/>
              <a:gd name="connsiteY0" fmla="*/ 80773 h 807733"/>
              <a:gd name="connsiteX1" fmla="*/ 80773 w 1615467"/>
              <a:gd name="connsiteY1" fmla="*/ 0 h 807733"/>
              <a:gd name="connsiteX2" fmla="*/ 1534694 w 1615467"/>
              <a:gd name="connsiteY2" fmla="*/ 0 h 807733"/>
              <a:gd name="connsiteX3" fmla="*/ 1615467 w 1615467"/>
              <a:gd name="connsiteY3" fmla="*/ 80773 h 807733"/>
              <a:gd name="connsiteX4" fmla="*/ 1615467 w 1615467"/>
              <a:gd name="connsiteY4" fmla="*/ 726960 h 807733"/>
              <a:gd name="connsiteX5" fmla="*/ 1534694 w 1615467"/>
              <a:gd name="connsiteY5" fmla="*/ 807733 h 807733"/>
              <a:gd name="connsiteX6" fmla="*/ 80773 w 1615467"/>
              <a:gd name="connsiteY6" fmla="*/ 807733 h 807733"/>
              <a:gd name="connsiteX7" fmla="*/ 0 w 1615467"/>
              <a:gd name="connsiteY7" fmla="*/ 726960 h 807733"/>
              <a:gd name="connsiteX8" fmla="*/ 0 w 1615467"/>
              <a:gd name="connsiteY8" fmla="*/ 80773 h 80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5467" h="807733">
                <a:moveTo>
                  <a:pt x="0" y="80773"/>
                </a:moveTo>
                <a:cubicBezTo>
                  <a:pt x="0" y="36163"/>
                  <a:pt x="36163" y="0"/>
                  <a:pt x="80773" y="0"/>
                </a:cubicBezTo>
                <a:lnTo>
                  <a:pt x="1534694" y="0"/>
                </a:lnTo>
                <a:cubicBezTo>
                  <a:pt x="1579304" y="0"/>
                  <a:pt x="1615467" y="36163"/>
                  <a:pt x="1615467" y="80773"/>
                </a:cubicBezTo>
                <a:lnTo>
                  <a:pt x="1615467" y="726960"/>
                </a:lnTo>
                <a:cubicBezTo>
                  <a:pt x="1615467" y="771570"/>
                  <a:pt x="1579304" y="807733"/>
                  <a:pt x="1534694" y="807733"/>
                </a:cubicBezTo>
                <a:lnTo>
                  <a:pt x="80773" y="807733"/>
                </a:lnTo>
                <a:cubicBezTo>
                  <a:pt x="36163" y="807733"/>
                  <a:pt x="0" y="771570"/>
                  <a:pt x="0" y="726960"/>
                </a:cubicBezTo>
                <a:lnTo>
                  <a:pt x="0" y="80773"/>
                </a:lnTo>
                <a:close/>
              </a:path>
            </a:pathLst>
          </a:custGeom>
          <a:solidFill>
            <a:srgbClr val="52CBCE"/>
          </a:solidFill>
          <a:ln w="15875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8738" tIns="28738" rIns="28738" bIns="28738" numCol="1" spcCol="1270" anchor="ctr" anchorCtr="0">
            <a:noAutofit/>
          </a:bodyPr>
          <a:lstStyle/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М</a:t>
            </a:r>
            <a:r>
              <a:rPr kumimoji="0" lang="x-non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ероприятия, осуществляемые органами местного самоуправления, в рамках непрограммных направлений расходов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x-non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-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ctr" defTabSz="355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    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426.7 </a:t>
            </a:r>
            <a:r>
              <a:rPr kumimoji="0" lang="x-non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тыс.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рублей</a:t>
            </a:r>
            <a:r>
              <a:rPr kumimoji="0" lang="x-non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ru-RU" sz="1600" b="1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lvl="0" algn="ctr" defTabSz="3556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808833" y="1905774"/>
            <a:ext cx="15194" cy="587124"/>
          </a:xfrm>
          <a:prstGeom prst="straightConnector1">
            <a:avLst/>
          </a:prstGeom>
          <a:noFill/>
          <a:ln w="9525" cap="flat" cmpd="sng" algn="ctr">
            <a:solidFill>
              <a:srgbClr val="000099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6573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04856" cy="1099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Исполнение бюджета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сельского поселения за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2021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год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223737"/>
              </p:ext>
            </p:extLst>
          </p:nvPr>
        </p:nvGraphicFramePr>
        <p:xfrm>
          <a:off x="683568" y="1988840"/>
          <a:ext cx="7776864" cy="3091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165"/>
                <a:gridCol w="1849283"/>
                <a:gridCol w="1800200"/>
                <a:gridCol w="1944216"/>
              </a:tblGrid>
              <a:tr h="648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бюджета, тыс. рублей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9312.0</a:t>
                      </a:r>
                      <a:endParaRPr kumimoji="0" lang="ru-RU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8311.1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1000.9</a:t>
                      </a:r>
                      <a:endParaRPr lang="ru-RU" sz="2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87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3337</TotalTime>
  <Words>395</Words>
  <Application>Microsoft Office PowerPoint</Application>
  <PresentationFormat>Экран (4:3)</PresentationFormat>
  <Paragraphs>143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Отчет об исполнении бюджета Рудавского сельсовета  за 2021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Исполнение бюджета Рудавского сельского поселения за 2021 год</vt:lpstr>
      <vt:lpstr>Слайд 10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Добрянский муниципальный район!</dc:title>
  <dc:creator>Paradise</dc:creator>
  <cp:lastModifiedBy>1</cp:lastModifiedBy>
  <cp:revision>381</cp:revision>
  <cp:lastPrinted>2017-08-30T03:16:21Z</cp:lastPrinted>
  <dcterms:created xsi:type="dcterms:W3CDTF">2012-10-26T09:26:12Z</dcterms:created>
  <dcterms:modified xsi:type="dcterms:W3CDTF">2022-04-14T12:16:46Z</dcterms:modified>
</cp:coreProperties>
</file>