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0" r:id="rId15"/>
    <p:sldId id="272" r:id="rId16"/>
    <p:sldId id="274" r:id="rId17"/>
    <p:sldId id="279" r:id="rId18"/>
    <p:sldId id="275" r:id="rId19"/>
    <p:sldId id="278" r:id="rId20"/>
    <p:sldId id="280" r:id="rId21"/>
    <p:sldId id="281" r:id="rId22"/>
    <p:sldId id="284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829" autoAdjust="0"/>
  </p:normalViewPr>
  <p:slideViewPr>
    <p:cSldViewPr>
      <p:cViewPr varScale="1">
        <p:scale>
          <a:sx n="72" d="100"/>
          <a:sy n="7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A4C79-5ED1-4DAD-90EB-9B8EC6A42A78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418AA-48E1-4AB7-BC54-E2C0A418E3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178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418AA-48E1-4AB7-BC54-E2C0A418E31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5457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418AA-48E1-4AB7-BC54-E2C0A418E31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418AA-48E1-4AB7-BC54-E2C0A418E31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68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571" y="4221088"/>
            <a:ext cx="6400800" cy="123233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Бюджет</a:t>
            </a:r>
            <a:r>
              <a:rPr lang="x-none" b="1" smtClean="0"/>
              <a:t> </a:t>
            </a:r>
            <a:r>
              <a:rPr lang="ru-RU" b="1" dirty="0" err="1" smtClean="0"/>
              <a:t>Рудавского</a:t>
            </a:r>
            <a:r>
              <a:rPr lang="x-none" b="1" smtClean="0"/>
              <a:t> сельс</a:t>
            </a:r>
            <a:r>
              <a:rPr lang="ru-RU" b="1" dirty="0" err="1" smtClean="0"/>
              <a:t>овета</a:t>
            </a:r>
            <a:r>
              <a:rPr lang="ru-RU" b="1" dirty="0" smtClean="0"/>
              <a:t> </a:t>
            </a:r>
            <a:r>
              <a:rPr lang="ru-RU" b="1" dirty="0" err="1" smtClean="0"/>
              <a:t>Обоянского</a:t>
            </a:r>
            <a:r>
              <a:rPr lang="ru-RU" b="1" dirty="0" smtClean="0"/>
              <a:t> района Курской области</a:t>
            </a:r>
            <a:r>
              <a:rPr lang="x-none" b="1" smtClean="0"/>
              <a:t> </a:t>
            </a:r>
            <a:r>
              <a:rPr lang="x-none" b="1"/>
              <a:t>на </a:t>
            </a:r>
            <a:r>
              <a:rPr lang="x-none" b="1" smtClean="0"/>
              <a:t>20</a:t>
            </a:r>
            <a:r>
              <a:rPr lang="ru-RU" b="1" dirty="0" smtClean="0"/>
              <a:t>22</a:t>
            </a:r>
            <a:r>
              <a:rPr lang="x-none" b="1" smtClean="0"/>
              <a:t> </a:t>
            </a:r>
            <a:r>
              <a:rPr lang="x-none" b="1" dirty="0"/>
              <a:t>год и </a:t>
            </a:r>
            <a:r>
              <a:rPr lang="ru-RU" b="1" dirty="0" smtClean="0"/>
              <a:t>на </a:t>
            </a:r>
            <a:r>
              <a:rPr lang="x-none" b="1" dirty="0" smtClean="0"/>
              <a:t>плановый </a:t>
            </a:r>
            <a:r>
              <a:rPr lang="x-none" b="1"/>
              <a:t>период </a:t>
            </a:r>
            <a:r>
              <a:rPr lang="x-none" b="1" smtClean="0"/>
              <a:t>20</a:t>
            </a:r>
            <a:r>
              <a:rPr lang="ru-RU" b="1" dirty="0" smtClean="0"/>
              <a:t>23</a:t>
            </a:r>
            <a:r>
              <a:rPr lang="x-none" b="1" smtClean="0"/>
              <a:t>-20</a:t>
            </a:r>
            <a:r>
              <a:rPr lang="ru-RU" b="1" dirty="0" smtClean="0"/>
              <a:t>24</a:t>
            </a:r>
            <a:r>
              <a:rPr lang="x-none" b="1" smtClean="0"/>
              <a:t> </a:t>
            </a:r>
            <a:r>
              <a:rPr lang="x-none" b="1" dirty="0" smtClean="0"/>
              <a:t>год</a:t>
            </a:r>
            <a:r>
              <a:rPr lang="ru-RU" b="1" dirty="0" smtClean="0"/>
              <a:t>ы</a:t>
            </a:r>
            <a:r>
              <a:rPr lang="x-none" b="1" dirty="0" smtClean="0"/>
              <a:t>» </a:t>
            </a:r>
            <a:endParaRPr lang="ru-RU" dirty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935" y="1966615"/>
            <a:ext cx="288607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2315" y="908720"/>
            <a:ext cx="7465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Бюджет для граждан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67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755650" y="548680"/>
            <a:ext cx="79930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 b="1" u="sng" dirty="0"/>
              <a:t>Бюджетная классификация Российской Федерации</a:t>
            </a:r>
            <a:r>
              <a:rPr lang="ru-RU" altLang="ru-RU" sz="1400" dirty="0"/>
              <a:t> – группировка доходов, 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 dirty="0"/>
              <a:t>расходов и источников финансирования дефицитов бюджетов бюджетной системы 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 dirty="0"/>
              <a:t>Российской Федерации, используемая для составления и исполнения бюджетов,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 dirty="0"/>
              <a:t> составления бюджетной отчётности, обеспечивающей сопоставимость показателей бюджетов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 dirty="0"/>
              <a:t> бюджетной системы Российской Федерации (статья 18 Бюджетного Кодекса)</a:t>
            </a:r>
          </a:p>
          <a:p>
            <a:pPr algn="ctr" eaLnBrk="1" hangingPunct="1"/>
            <a:endParaRPr lang="ru-RU" altLang="ru-RU" sz="1400" dirty="0"/>
          </a:p>
        </p:txBody>
      </p:sp>
      <p:sp>
        <p:nvSpPr>
          <p:cNvPr id="3" name="Line 183"/>
          <p:cNvSpPr>
            <a:spLocks noChangeShapeType="1"/>
          </p:cNvSpPr>
          <p:nvPr/>
        </p:nvSpPr>
        <p:spPr bwMode="auto">
          <a:xfrm>
            <a:off x="2984500" y="2233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Line 198"/>
          <p:cNvSpPr>
            <a:spLocks noChangeShapeType="1"/>
          </p:cNvSpPr>
          <p:nvPr/>
        </p:nvSpPr>
        <p:spPr bwMode="auto">
          <a:xfrm>
            <a:off x="4083050" y="2233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Line 583"/>
          <p:cNvSpPr>
            <a:spLocks noChangeShapeType="1"/>
          </p:cNvSpPr>
          <p:nvPr/>
        </p:nvSpPr>
        <p:spPr bwMode="auto">
          <a:xfrm>
            <a:off x="2984500" y="32686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598"/>
          <p:cNvSpPr>
            <a:spLocks noChangeShapeType="1"/>
          </p:cNvSpPr>
          <p:nvPr/>
        </p:nvSpPr>
        <p:spPr bwMode="auto">
          <a:xfrm>
            <a:off x="4083050" y="32686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7" name="Group 126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3620633"/>
              </p:ext>
            </p:extLst>
          </p:nvPr>
        </p:nvGraphicFramePr>
        <p:xfrm>
          <a:off x="827881" y="2061567"/>
          <a:ext cx="7848600" cy="2160588"/>
        </p:xfrm>
        <a:graphic>
          <a:graphicData uri="http://schemas.openxmlformats.org/drawingml/2006/table">
            <a:tbl>
              <a:tblPr/>
              <a:tblGrid>
                <a:gridCol w="388937"/>
                <a:gridCol w="390525"/>
                <a:gridCol w="387350"/>
                <a:gridCol w="344488"/>
                <a:gridCol w="360362"/>
                <a:gridCol w="431800"/>
                <a:gridCol w="431800"/>
                <a:gridCol w="217488"/>
                <a:gridCol w="214312"/>
                <a:gridCol w="360363"/>
                <a:gridCol w="360362"/>
                <a:gridCol w="360363"/>
                <a:gridCol w="360362"/>
                <a:gridCol w="358775"/>
                <a:gridCol w="360363"/>
                <a:gridCol w="360362"/>
                <a:gridCol w="360363"/>
                <a:gridCol w="576262"/>
                <a:gridCol w="719138"/>
                <a:gridCol w="504825"/>
              </a:tblGrid>
              <a:tr h="620713">
                <a:tc gridSpan="2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Структура 20-значного, единого для бюджетов бюджетной системы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Российской Федерации кода классификации расходов бюджетов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025"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главного распорядителя бюджетных средств (ГРБС)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раздела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подраздела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целевой статьи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вида расходов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статьи (подстатьи) классификации операций сектора государственного управления (КОСГУ), в части расходов бюджетов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6425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группа</a:t>
                      </a:r>
                    </a:p>
                  </a:txBody>
                  <a:tcPr marL="0" marR="0" marT="0" marB="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подгруппа </a:t>
                      </a:r>
                    </a:p>
                  </a:txBody>
                  <a:tcPr marL="0" marR="0" marT="0" marB="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элемент</a:t>
                      </a:r>
                    </a:p>
                  </a:txBody>
                  <a:tcPr marL="0" marR="0" marT="0" marB="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</a:tr>
            </a:tbl>
          </a:graphicData>
        </a:graphic>
      </p:graphicFrame>
      <p:sp>
        <p:nvSpPr>
          <p:cNvPr id="9" name="AutoShape 1241"/>
          <p:cNvSpPr>
            <a:spLocks noChangeArrowheads="1"/>
          </p:cNvSpPr>
          <p:nvPr/>
        </p:nvSpPr>
        <p:spPr bwMode="auto">
          <a:xfrm>
            <a:off x="1641476" y="4237020"/>
            <a:ext cx="1068635" cy="1216932"/>
          </a:xfrm>
          <a:prstGeom prst="parallelogram">
            <a:avLst>
              <a:gd name="adj" fmla="val 32906"/>
            </a:avLst>
          </a:prstGeom>
          <a:solidFill>
            <a:srgbClr val="8D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900" dirty="0"/>
              <a:t>Разделы </a:t>
            </a:r>
          </a:p>
          <a:p>
            <a:pPr algn="ctr"/>
            <a:r>
              <a:rPr lang="ru-RU" altLang="ru-RU" sz="900" dirty="0"/>
              <a:t>определяют</a:t>
            </a:r>
          </a:p>
          <a:p>
            <a:pPr algn="ctr"/>
            <a:r>
              <a:rPr lang="ru-RU" altLang="ru-RU" sz="900" dirty="0"/>
              <a:t>отраслевое </a:t>
            </a:r>
          </a:p>
          <a:p>
            <a:pPr algn="ctr"/>
            <a:r>
              <a:rPr lang="ru-RU" altLang="ru-RU" sz="900" dirty="0"/>
              <a:t>направление</a:t>
            </a:r>
          </a:p>
          <a:p>
            <a:pPr algn="ctr"/>
            <a:r>
              <a:rPr lang="ru-RU" altLang="ru-RU" sz="900" dirty="0"/>
              <a:t>расходов</a:t>
            </a:r>
          </a:p>
        </p:txBody>
      </p:sp>
      <p:sp>
        <p:nvSpPr>
          <p:cNvPr id="10" name="AutoShape 1242"/>
          <p:cNvSpPr>
            <a:spLocks noChangeArrowheads="1"/>
          </p:cNvSpPr>
          <p:nvPr/>
        </p:nvSpPr>
        <p:spPr bwMode="auto">
          <a:xfrm>
            <a:off x="2372519" y="4228193"/>
            <a:ext cx="1223962" cy="1223963"/>
          </a:xfrm>
          <a:prstGeom prst="parallelogram">
            <a:avLst>
              <a:gd name="adj" fmla="val 27668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900" dirty="0"/>
              <a:t>Подразделы</a:t>
            </a:r>
          </a:p>
          <a:p>
            <a:pPr algn="ctr"/>
            <a:r>
              <a:rPr lang="ru-RU" altLang="ru-RU" sz="900" dirty="0"/>
              <a:t>детализируют</a:t>
            </a:r>
          </a:p>
          <a:p>
            <a:pPr algn="ctr"/>
            <a:r>
              <a:rPr lang="ru-RU" altLang="ru-RU" sz="900" dirty="0"/>
              <a:t>направления </a:t>
            </a:r>
          </a:p>
          <a:p>
            <a:pPr algn="ctr"/>
            <a:r>
              <a:rPr lang="ru-RU" altLang="ru-RU" sz="900" dirty="0"/>
              <a:t>в разделах</a:t>
            </a:r>
          </a:p>
        </p:txBody>
      </p:sp>
      <p:sp>
        <p:nvSpPr>
          <p:cNvPr id="12" name="AutoShape 1245"/>
          <p:cNvSpPr>
            <a:spLocks noChangeArrowheads="1"/>
          </p:cNvSpPr>
          <p:nvPr/>
        </p:nvSpPr>
        <p:spPr bwMode="auto">
          <a:xfrm>
            <a:off x="523252" y="4228194"/>
            <a:ext cx="1456460" cy="1223962"/>
          </a:xfrm>
          <a:prstGeom prst="parallelogram">
            <a:avLst>
              <a:gd name="adj" fmla="val 24643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900" dirty="0"/>
              <a:t>Уникальный </a:t>
            </a:r>
          </a:p>
          <a:p>
            <a:pPr algn="ctr"/>
            <a:r>
              <a:rPr lang="ru-RU" altLang="ru-RU" sz="900" dirty="0"/>
              <a:t>код для каждого</a:t>
            </a:r>
          </a:p>
          <a:p>
            <a:pPr algn="ctr"/>
            <a:r>
              <a:rPr lang="ru-RU" altLang="ru-RU" sz="900" dirty="0"/>
              <a:t> ГРБС</a:t>
            </a:r>
          </a:p>
        </p:txBody>
      </p:sp>
      <p:sp>
        <p:nvSpPr>
          <p:cNvPr id="13" name="AutoShape 1249"/>
          <p:cNvSpPr>
            <a:spLocks noChangeArrowheads="1"/>
          </p:cNvSpPr>
          <p:nvPr/>
        </p:nvSpPr>
        <p:spPr bwMode="auto">
          <a:xfrm>
            <a:off x="3233057" y="4228194"/>
            <a:ext cx="2590800" cy="1216932"/>
          </a:xfrm>
          <a:prstGeom prst="parallelogram">
            <a:avLst>
              <a:gd name="adj" fmla="val 28443"/>
            </a:avLst>
          </a:prstGeom>
          <a:solidFill>
            <a:srgbClr val="8D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900" dirty="0"/>
              <a:t>Целевые статьи обеспечивают</a:t>
            </a:r>
          </a:p>
          <a:p>
            <a:pPr algn="ctr"/>
            <a:r>
              <a:rPr lang="ru-RU" altLang="ru-RU" sz="900" dirty="0"/>
              <a:t>привязку бюджетных ассигнований</a:t>
            </a:r>
          </a:p>
          <a:p>
            <a:pPr algn="ctr"/>
            <a:r>
              <a:rPr lang="ru-RU" altLang="ru-RU" sz="900" dirty="0"/>
              <a:t>к конкретным программам, </a:t>
            </a:r>
          </a:p>
          <a:p>
            <a:pPr algn="ctr"/>
            <a:r>
              <a:rPr lang="ru-RU" altLang="ru-RU" sz="900" dirty="0"/>
              <a:t>направлениям деятельности</a:t>
            </a:r>
          </a:p>
          <a:p>
            <a:pPr algn="ctr"/>
            <a:r>
              <a:rPr lang="ru-RU" altLang="ru-RU" sz="900" dirty="0"/>
              <a:t>субъектов бюджетного</a:t>
            </a:r>
          </a:p>
          <a:p>
            <a:pPr algn="ctr"/>
            <a:r>
              <a:rPr lang="ru-RU" altLang="ru-RU" sz="900" dirty="0"/>
              <a:t>планирования и участников</a:t>
            </a:r>
          </a:p>
          <a:p>
            <a:pPr algn="ctr"/>
            <a:r>
              <a:rPr lang="ru-RU" altLang="ru-RU" sz="900" dirty="0"/>
              <a:t>бюджетного процесса</a:t>
            </a:r>
          </a:p>
          <a:p>
            <a:pPr algn="ctr"/>
            <a:r>
              <a:rPr lang="ru-RU" altLang="ru-RU" sz="900" dirty="0"/>
              <a:t>в рамках подразделов</a:t>
            </a:r>
          </a:p>
        </p:txBody>
      </p:sp>
      <p:sp>
        <p:nvSpPr>
          <p:cNvPr id="14" name="AutoShape 1250"/>
          <p:cNvSpPr>
            <a:spLocks noChangeArrowheads="1"/>
          </p:cNvSpPr>
          <p:nvPr/>
        </p:nvSpPr>
        <p:spPr bwMode="auto">
          <a:xfrm>
            <a:off x="5364389" y="4223430"/>
            <a:ext cx="1657350" cy="1223963"/>
          </a:xfrm>
          <a:prstGeom prst="parallelogram">
            <a:avLst>
              <a:gd name="adj" fmla="val 33852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900" dirty="0"/>
              <a:t>Виды расходов</a:t>
            </a:r>
          </a:p>
          <a:p>
            <a:pPr algn="ctr"/>
            <a:r>
              <a:rPr lang="ru-RU" altLang="ru-RU" sz="900" dirty="0"/>
              <a:t>Указывают вид</a:t>
            </a:r>
          </a:p>
          <a:p>
            <a:pPr algn="ctr"/>
            <a:r>
              <a:rPr lang="ru-RU" altLang="ru-RU" sz="900" dirty="0"/>
              <a:t>Бюджетных </a:t>
            </a:r>
          </a:p>
          <a:p>
            <a:pPr algn="ctr"/>
            <a:r>
              <a:rPr lang="ru-RU" altLang="ru-RU" sz="900" dirty="0"/>
              <a:t>ассигнований</a:t>
            </a:r>
          </a:p>
        </p:txBody>
      </p:sp>
      <p:sp>
        <p:nvSpPr>
          <p:cNvPr id="15" name="AutoShape 1251"/>
          <p:cNvSpPr>
            <a:spLocks noChangeArrowheads="1"/>
          </p:cNvSpPr>
          <p:nvPr/>
        </p:nvSpPr>
        <p:spPr bwMode="auto">
          <a:xfrm>
            <a:off x="6516216" y="4221162"/>
            <a:ext cx="2160588" cy="1223963"/>
          </a:xfrm>
          <a:prstGeom prst="parallelogram">
            <a:avLst>
              <a:gd name="adj" fmla="val 29687"/>
            </a:avLst>
          </a:prstGeom>
          <a:solidFill>
            <a:srgbClr val="8D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900" dirty="0"/>
              <a:t>КОСГУ отражает </a:t>
            </a:r>
          </a:p>
          <a:p>
            <a:pPr algn="ctr"/>
            <a:r>
              <a:rPr lang="ru-RU" altLang="ru-RU" sz="900" dirty="0"/>
              <a:t>экономическое содержание</a:t>
            </a:r>
          </a:p>
          <a:p>
            <a:pPr algn="ctr"/>
            <a:r>
              <a:rPr lang="ru-RU" altLang="ru-RU" sz="900" dirty="0"/>
              <a:t>операций государственного</a:t>
            </a:r>
          </a:p>
          <a:p>
            <a:pPr algn="ctr"/>
            <a:r>
              <a:rPr lang="ru-RU" altLang="ru-RU" sz="900" dirty="0"/>
              <a:t>сектора. В решении</a:t>
            </a:r>
          </a:p>
          <a:p>
            <a:pPr algn="ctr"/>
            <a:r>
              <a:rPr lang="ru-RU" altLang="ru-RU" sz="900" dirty="0"/>
              <a:t>о бюджете не </a:t>
            </a:r>
          </a:p>
          <a:p>
            <a:pPr algn="ctr"/>
            <a:r>
              <a:rPr lang="ru-RU" altLang="ru-RU" sz="900" dirty="0"/>
              <a:t>применяется</a:t>
            </a:r>
          </a:p>
        </p:txBody>
      </p:sp>
    </p:spTree>
    <p:extLst>
      <p:ext uri="{BB962C8B-B14F-4D97-AF65-F5344CB8AC3E}">
        <p14:creationId xmlns="" xmlns:p14="http://schemas.microsoft.com/office/powerpoint/2010/main" val="108107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800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и расходы бюджета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4379" y="1412776"/>
            <a:ext cx="698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dirty="0"/>
              <a:t>ПРИНЦИП разграничения</a:t>
            </a:r>
            <a:r>
              <a:rPr lang="ru-RU" altLang="ru-RU" dirty="0"/>
              <a:t> доходов, расходов и источников финансирования дефицита бюджета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900113" y="2492375"/>
            <a:ext cx="5040312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/>
              <a:t>За каждым бюджетом в соответствии с законодательством Российской Федерации закреплены ДОХОДЫ, РАСХОДЫ и источники финансирования дефицита бюджета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830671" y="4149080"/>
            <a:ext cx="76327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600" dirty="0"/>
              <a:t>Разграничение </a:t>
            </a:r>
            <a:r>
              <a:rPr lang="ru-RU" altLang="ru-RU" sz="1600" b="1" u="sng" dirty="0"/>
              <a:t>доходов </a:t>
            </a:r>
            <a:r>
              <a:rPr lang="ru-RU" altLang="ru-RU" sz="1600" dirty="0"/>
              <a:t>бюджетов установлено Бюджетным Кодексом Российской Федерации, региональным и муниципальным законодательством</a:t>
            </a:r>
          </a:p>
          <a:p>
            <a:pPr>
              <a:spcBef>
                <a:spcPct val="50000"/>
              </a:spcBef>
            </a:pPr>
            <a:r>
              <a:rPr lang="ru-RU" altLang="ru-RU" sz="1600" dirty="0"/>
              <a:t>Разграничение </a:t>
            </a:r>
            <a:r>
              <a:rPr lang="ru-RU" altLang="ru-RU" sz="1600" b="1" u="sng" dirty="0"/>
              <a:t>расходов</a:t>
            </a:r>
            <a:r>
              <a:rPr lang="ru-RU" altLang="ru-RU" sz="1600" dirty="0"/>
              <a:t> бюджетов установлено Федеральными законами от 06.10.1999 г. № 184-ФЗ «Об общих принципах организации законодательных (представительных) и исполнительных органов государственной власти субъектов РФ», от 06.10.2003г. № 131-ФЗ «Об общих принципах местного самоуправления в Российской Федерации», региональным и муниципальным законодательством</a:t>
            </a:r>
          </a:p>
        </p:txBody>
      </p:sp>
      <p:pic>
        <p:nvPicPr>
          <p:cNvPr id="6" name="Picture 10" descr="fd9511e647e9fcee6bbfa44aac3b66e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5064" y="2183755"/>
            <a:ext cx="2624137" cy="1965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37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85165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i="1" kern="0" dirty="0" smtClean="0"/>
              <a:t>Доходы бюджета</a:t>
            </a:r>
            <a:r>
              <a:rPr lang="ru-RU" altLang="ru-RU" sz="1800" kern="0" dirty="0" smtClean="0"/>
              <a:t> – поступающие в бюджет денежные средства, за исключением средств, являющихся источниками финансирования дефицита</a:t>
            </a:r>
          </a:p>
        </p:txBody>
      </p:sp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871265" y="3510848"/>
            <a:ext cx="2305050" cy="2808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dirty="0"/>
              <a:t>Поступления от уплаты </a:t>
            </a:r>
          </a:p>
          <a:p>
            <a:r>
              <a:rPr lang="ru-RU" altLang="ru-RU" sz="1400" dirty="0"/>
              <a:t>налогов, установленных </a:t>
            </a:r>
          </a:p>
          <a:p>
            <a:r>
              <a:rPr lang="ru-RU" altLang="ru-RU" sz="1400" dirty="0"/>
              <a:t>Налоговым Кодексом РФ:</a:t>
            </a:r>
          </a:p>
          <a:p>
            <a:r>
              <a:rPr lang="ru-RU" altLang="ru-RU" sz="1400" dirty="0"/>
              <a:t>-налог на доходы </a:t>
            </a:r>
          </a:p>
          <a:p>
            <a:r>
              <a:rPr lang="ru-RU" altLang="ru-RU" sz="1400" dirty="0"/>
              <a:t>физических лиц;</a:t>
            </a:r>
          </a:p>
          <a:p>
            <a:pPr>
              <a:buFontTx/>
              <a:buChar char="-"/>
            </a:pPr>
            <a:r>
              <a:rPr lang="ru-RU" altLang="ru-RU" sz="1400" dirty="0"/>
              <a:t>акцизы;</a:t>
            </a:r>
          </a:p>
          <a:p>
            <a:r>
              <a:rPr lang="ru-RU" altLang="ru-RU" sz="1400" dirty="0" smtClean="0"/>
              <a:t>-налоги на совокупный </a:t>
            </a:r>
          </a:p>
          <a:p>
            <a:r>
              <a:rPr lang="ru-RU" altLang="ru-RU" sz="1400" dirty="0" smtClean="0"/>
              <a:t> доход;</a:t>
            </a:r>
          </a:p>
          <a:p>
            <a:r>
              <a:rPr lang="ru-RU" altLang="ru-RU" sz="1400" dirty="0" smtClean="0"/>
              <a:t>-налоги на имущество;</a:t>
            </a:r>
            <a:endParaRPr lang="ru-RU" altLang="ru-RU" sz="1400" dirty="0"/>
          </a:p>
          <a:p>
            <a:pPr>
              <a:buFontTx/>
              <a:buChar char="-"/>
            </a:pPr>
            <a:r>
              <a:rPr lang="ru-RU" altLang="ru-RU" sz="1400" dirty="0"/>
              <a:t>госпошлина</a:t>
            </a: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3550138" y="3505845"/>
            <a:ext cx="2663825" cy="2808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dirty="0"/>
              <a:t>Платежи, установленные</a:t>
            </a:r>
          </a:p>
          <a:p>
            <a:r>
              <a:rPr lang="ru-RU" altLang="ru-RU" sz="1400" dirty="0"/>
              <a:t> законодательством </a:t>
            </a:r>
          </a:p>
          <a:p>
            <a:r>
              <a:rPr lang="ru-RU" altLang="ru-RU" sz="1400" dirty="0"/>
              <a:t>Российской Федерации:</a:t>
            </a:r>
          </a:p>
          <a:p>
            <a:r>
              <a:rPr lang="ru-RU" altLang="ru-RU" sz="1400" dirty="0"/>
              <a:t>-арендная плата за землю;</a:t>
            </a:r>
          </a:p>
          <a:p>
            <a:r>
              <a:rPr lang="ru-RU" altLang="ru-RU" sz="1400" dirty="0"/>
              <a:t>-доходы от использования</a:t>
            </a:r>
          </a:p>
          <a:p>
            <a:r>
              <a:rPr lang="ru-RU" altLang="ru-RU" sz="1400" dirty="0"/>
              <a:t>муниципального имущества;</a:t>
            </a:r>
          </a:p>
          <a:p>
            <a:r>
              <a:rPr lang="ru-RU" altLang="ru-RU" sz="1400" dirty="0"/>
              <a:t>-доходы от реализации</a:t>
            </a:r>
          </a:p>
          <a:p>
            <a:r>
              <a:rPr lang="ru-RU" altLang="ru-RU" sz="1400" dirty="0"/>
              <a:t>муниципального имущества;</a:t>
            </a:r>
          </a:p>
          <a:p>
            <a:r>
              <a:rPr lang="ru-RU" altLang="ru-RU" sz="1400" dirty="0"/>
              <a:t>-доходы от продажи</a:t>
            </a:r>
          </a:p>
          <a:p>
            <a:r>
              <a:rPr lang="ru-RU" altLang="ru-RU" sz="1400" dirty="0"/>
              <a:t>земельных участков;</a:t>
            </a:r>
          </a:p>
          <a:p>
            <a:r>
              <a:rPr lang="ru-RU" altLang="ru-RU" sz="1400" dirty="0"/>
              <a:t>-штрафы за нарушение </a:t>
            </a:r>
          </a:p>
          <a:p>
            <a:r>
              <a:rPr lang="ru-RU" altLang="ru-RU" sz="1400" dirty="0"/>
              <a:t>законодательства;</a:t>
            </a:r>
          </a:p>
          <a:p>
            <a:r>
              <a:rPr lang="ru-RU" altLang="ru-RU" sz="1400" dirty="0"/>
              <a:t>-прочие </a:t>
            </a: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6347608" y="3510848"/>
            <a:ext cx="2305050" cy="2808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 dirty="0"/>
              <a:t>Поступления от других</a:t>
            </a:r>
          </a:p>
          <a:p>
            <a:pPr algn="ctr"/>
            <a:r>
              <a:rPr lang="ru-RU" altLang="ru-RU" sz="1400" dirty="0"/>
              <a:t> бюджетов (межбюджетные </a:t>
            </a:r>
          </a:p>
          <a:p>
            <a:pPr algn="ctr"/>
            <a:r>
              <a:rPr lang="ru-RU" altLang="ru-RU" sz="1400" dirty="0"/>
              <a:t>трансферты),организаций, </a:t>
            </a:r>
          </a:p>
          <a:p>
            <a:pPr algn="ctr"/>
            <a:r>
              <a:rPr lang="ru-RU" altLang="ru-RU" sz="1400" dirty="0"/>
              <a:t>граждан (кроме налоговых</a:t>
            </a:r>
          </a:p>
          <a:p>
            <a:pPr algn="ctr"/>
            <a:r>
              <a:rPr lang="ru-RU" altLang="ru-RU" sz="1400" dirty="0"/>
              <a:t>и неналоговых доходов)</a:t>
            </a: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auto">
          <a:xfrm>
            <a:off x="1727200" y="3013720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7235825" y="3018723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4507805" y="3018723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grpSp>
        <p:nvGrpSpPr>
          <p:cNvPr id="10" name="Organization Chart 10"/>
          <p:cNvGrpSpPr>
            <a:grpSpLocks/>
          </p:cNvGrpSpPr>
          <p:nvPr/>
        </p:nvGrpSpPr>
        <p:grpSpPr bwMode="auto">
          <a:xfrm>
            <a:off x="871265" y="1273820"/>
            <a:ext cx="7772400" cy="2044700"/>
            <a:chOff x="410" y="705"/>
            <a:chExt cx="4236" cy="1288"/>
          </a:xfrm>
          <a:blipFill>
            <a:blip r:embed="rId3"/>
            <a:tile tx="0" ty="0" sx="100000" sy="100000" flip="none" algn="tl"/>
          </a:blipFill>
        </p:grpSpPr>
        <p:cxnSp>
          <p:nvCxnSpPr>
            <p:cNvPr id="8196" name="_s8196"/>
            <p:cNvCxnSpPr>
              <a:cxnSpLocks noChangeShapeType="1"/>
              <a:stCxn id="14" idx="0"/>
              <a:endCxn id="11" idx="2"/>
            </p:cNvCxnSpPr>
            <p:nvPr/>
          </p:nvCxnSpPr>
          <p:spPr bwMode="auto">
            <a:xfrm rot="5400000" flipH="1">
              <a:off x="3187" y="577"/>
              <a:ext cx="144" cy="1459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7" name="_s8197"/>
            <p:cNvCxnSpPr>
              <a:cxnSpLocks noChangeShapeType="1"/>
              <a:stCxn id="13" idx="0"/>
              <a:endCxn id="11" idx="2"/>
            </p:cNvCxnSpPr>
            <p:nvPr/>
          </p:nvCxnSpPr>
          <p:spPr bwMode="auto">
            <a:xfrm rot="16200000">
              <a:off x="2457" y="1306"/>
              <a:ext cx="144" cy="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8" name="_s8198"/>
            <p:cNvCxnSpPr>
              <a:cxnSpLocks noChangeShapeType="1"/>
              <a:stCxn id="12" idx="0"/>
              <a:endCxn id="11" idx="2"/>
            </p:cNvCxnSpPr>
            <p:nvPr/>
          </p:nvCxnSpPr>
          <p:spPr bwMode="auto">
            <a:xfrm rot="16200000">
              <a:off x="1727" y="576"/>
              <a:ext cx="144" cy="146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sp>
          <p:nvSpPr>
            <p:cNvPr id="11" name="_s8199"/>
            <p:cNvSpPr>
              <a:spLocks noChangeArrowheads="1"/>
            </p:cNvSpPr>
            <p:nvPr/>
          </p:nvSpPr>
          <p:spPr bwMode="auto">
            <a:xfrm>
              <a:off x="1800" y="919"/>
              <a:ext cx="1457" cy="31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Доходы бюджета</a:t>
              </a:r>
            </a:p>
          </p:txBody>
        </p:sp>
        <p:sp>
          <p:nvSpPr>
            <p:cNvPr id="12" name="_s8200"/>
            <p:cNvSpPr>
              <a:spLocks noChangeArrowheads="1"/>
            </p:cNvSpPr>
            <p:nvPr/>
          </p:nvSpPr>
          <p:spPr bwMode="auto">
            <a:xfrm>
              <a:off x="41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Налоговые доходы</a:t>
              </a:r>
            </a:p>
          </p:txBody>
        </p:sp>
        <p:sp>
          <p:nvSpPr>
            <p:cNvPr id="13" name="_s8201"/>
            <p:cNvSpPr>
              <a:spLocks noChangeArrowheads="1"/>
            </p:cNvSpPr>
            <p:nvPr/>
          </p:nvSpPr>
          <p:spPr bwMode="auto">
            <a:xfrm>
              <a:off x="187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Неналоговые</a:t>
              </a:r>
              <a:r>
                <a:rPr kumimoji="0" lang="ru-RU" altLang="ru-RU" sz="17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доходы</a:t>
              </a:r>
              <a:endParaRPr kumimoji="0" lang="ru-RU" alt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" name="_s8202"/>
            <p:cNvSpPr>
              <a:spLocks noChangeArrowheads="1"/>
            </p:cNvSpPr>
            <p:nvPr/>
          </p:nvSpPr>
          <p:spPr bwMode="auto">
            <a:xfrm>
              <a:off x="333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Безвозмездные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поступления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76989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82688" y="277813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</a:t>
            </a:r>
            <a:b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межбюджетных отношениях</a:t>
            </a:r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2411413" y="2781300"/>
            <a:ext cx="4248150" cy="2016125"/>
          </a:xfrm>
          <a:prstGeom prst="octagon">
            <a:avLst>
              <a:gd name="adj" fmla="val 2928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i="1" dirty="0"/>
              <a:t>Межбюджетные трансферты</a:t>
            </a:r>
            <a:r>
              <a:rPr lang="ru-RU" altLang="ru-RU" dirty="0"/>
              <a:t> – </a:t>
            </a:r>
          </a:p>
          <a:p>
            <a:pPr algn="ctr"/>
            <a:r>
              <a:rPr lang="ru-RU" altLang="ru-RU" sz="1600" dirty="0"/>
              <a:t>это средства,</a:t>
            </a:r>
          </a:p>
          <a:p>
            <a:pPr algn="ctr"/>
            <a:r>
              <a:rPr lang="ru-RU" altLang="ru-RU" sz="1600" dirty="0"/>
              <a:t>предоставляемые одним бюджетом</a:t>
            </a:r>
          </a:p>
          <a:p>
            <a:pPr algn="ctr"/>
            <a:r>
              <a:rPr lang="ru-RU" altLang="ru-RU" sz="1600" dirty="0"/>
              <a:t>бюджетной системы Российской Федерации</a:t>
            </a:r>
          </a:p>
          <a:p>
            <a:pPr algn="ctr"/>
            <a:r>
              <a:rPr lang="ru-RU" altLang="ru-RU" sz="1600" dirty="0"/>
              <a:t>другому бюджету бюджетной системы </a:t>
            </a:r>
          </a:p>
          <a:p>
            <a:pPr algn="ctr"/>
            <a:r>
              <a:rPr lang="ru-RU" altLang="ru-RU" sz="1600" dirty="0"/>
              <a:t>Российской Федерации</a:t>
            </a:r>
          </a:p>
        </p:txBody>
      </p:sp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250825" y="2349500"/>
            <a:ext cx="1352550" cy="18097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Document"/>
          <p:cNvSpPr>
            <a:spLocks noEditPoints="1" noChangeArrowheads="1"/>
          </p:cNvSpPr>
          <p:nvPr/>
        </p:nvSpPr>
        <p:spPr bwMode="auto">
          <a:xfrm>
            <a:off x="250825" y="2349500"/>
            <a:ext cx="2017713" cy="2159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 b="1" i="1"/>
              <a:t>Дотации</a:t>
            </a:r>
            <a:r>
              <a:rPr lang="ru-RU" i="1"/>
              <a:t> </a:t>
            </a:r>
            <a:r>
              <a:rPr lang="ru-RU" sz="1400" i="1"/>
              <a:t>(</a:t>
            </a:r>
            <a:r>
              <a:rPr lang="ru-RU" sz="1400"/>
              <a:t>от лат. "</a:t>
            </a:r>
            <a:r>
              <a:rPr lang="en-US" sz="1400"/>
              <a:t>Dotatio</a:t>
            </a:r>
            <a:r>
              <a:rPr lang="ru-RU" sz="1400"/>
              <a:t>" – дар, пожертвование</a:t>
            </a:r>
            <a:r>
              <a:rPr lang="ru-RU" sz="1400" i="1"/>
              <a:t>) – </a:t>
            </a:r>
            <a:r>
              <a:rPr lang="ru-RU" sz="1400"/>
              <a:t>предоставляются без определения конкретной цели их использования</a:t>
            </a:r>
            <a:endParaRPr lang="ru-RU" sz="1400" i="1"/>
          </a:p>
        </p:txBody>
      </p:sp>
      <p:sp>
        <p:nvSpPr>
          <p:cNvPr id="6" name="Document"/>
          <p:cNvSpPr>
            <a:spLocks noEditPoints="1" noChangeArrowheads="1"/>
          </p:cNvSpPr>
          <p:nvPr/>
        </p:nvSpPr>
        <p:spPr bwMode="auto">
          <a:xfrm>
            <a:off x="250825" y="4868863"/>
            <a:ext cx="3384550" cy="18383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/>
              <a:t>Субвенции</a:t>
            </a:r>
            <a:r>
              <a:rPr lang="ru-RU"/>
              <a:t> </a:t>
            </a:r>
            <a:r>
              <a:rPr lang="ru-RU" sz="1400"/>
              <a:t>(от лат. "</a:t>
            </a:r>
            <a:r>
              <a:rPr lang="en-US" sz="1400"/>
              <a:t>Subvenire</a:t>
            </a:r>
            <a:r>
              <a:rPr lang="ru-RU" sz="1400"/>
              <a:t>" –</a:t>
            </a:r>
            <a:r>
              <a:rPr lang="en-US" sz="1400"/>
              <a:t> </a:t>
            </a:r>
            <a:r>
              <a:rPr lang="ru-RU" sz="1400"/>
              <a:t>приходить на помощь) – предоставляются на финансирование "переданных" другим публично-правовым образованиям полномочий</a:t>
            </a:r>
            <a:endParaRPr lang="ru-RU"/>
          </a:p>
        </p:txBody>
      </p:sp>
      <p:sp>
        <p:nvSpPr>
          <p:cNvPr id="7" name="Document"/>
          <p:cNvSpPr>
            <a:spLocks noEditPoints="1" noChangeArrowheads="1"/>
          </p:cNvSpPr>
          <p:nvPr/>
        </p:nvSpPr>
        <p:spPr bwMode="auto">
          <a:xfrm>
            <a:off x="5508625" y="4868863"/>
            <a:ext cx="3455988" cy="1828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/>
              <a:t>Субсидии</a:t>
            </a:r>
            <a:r>
              <a:rPr lang="ru-RU"/>
              <a:t> </a:t>
            </a:r>
            <a:r>
              <a:rPr lang="ru-RU" sz="1400"/>
              <a:t>(от лат. "</a:t>
            </a:r>
            <a:r>
              <a:rPr lang="en-US" sz="1400"/>
              <a:t>Subsidium</a:t>
            </a:r>
            <a:r>
              <a:rPr lang="ru-RU" sz="1400"/>
              <a:t>" – поддержка) – предоставляются на условиях долевого софинансирования расходов других бюджетов</a:t>
            </a:r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6732588" y="2420938"/>
            <a:ext cx="2305050" cy="208756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/>
              <a:t>Иные межбюджетные трансферты</a:t>
            </a:r>
            <a:r>
              <a:rPr lang="ru-RU"/>
              <a:t> – </a:t>
            </a:r>
            <a:r>
              <a:rPr lang="ru-RU" sz="1400"/>
              <a:t>предоставляются на определённые цели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49288" y="1409927"/>
            <a:ext cx="7772400" cy="820738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/>
              <a:buChar char="n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>
                  <a:shade val="75000"/>
                </a:schemeClr>
              </a:buClr>
              <a:buSzPct val="85000"/>
              <a:buFont typeface="Wingdings"/>
              <a:buChar char="n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>
                  <a:shade val="50000"/>
                </a:schemeClr>
              </a:buClr>
              <a:buSzPct val="75000"/>
              <a:buFont typeface="Wingdings"/>
              <a:buChar char="n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6">
                  <a:shade val="50000"/>
                </a:schemeClr>
              </a:buClr>
              <a:buSzPct val="75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3">
                  <a:shade val="50000"/>
                </a:schemeClr>
              </a:buClr>
              <a:buSzPct val="70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2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5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5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1600" b="1" i="1" kern="0" dirty="0" smtClean="0"/>
              <a:t>Межбюджетные отношения</a:t>
            </a:r>
            <a:r>
              <a:rPr lang="ru-RU" altLang="ru-RU" sz="1600" kern="0" dirty="0" smtClean="0"/>
              <a:t> –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>
              <a:lnSpc>
                <a:spcPct val="90000"/>
              </a:lnSpc>
            </a:pPr>
            <a:endParaRPr lang="ru-RU" altLang="ru-RU" sz="1600" kern="0" dirty="0" smtClean="0"/>
          </a:p>
        </p:txBody>
      </p:sp>
    </p:spTree>
    <p:extLst>
      <p:ext uri="{BB962C8B-B14F-4D97-AF65-F5344CB8AC3E}">
        <p14:creationId xmlns="" xmlns:p14="http://schemas.microsoft.com/office/powerpoint/2010/main" val="71860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764704"/>
            <a:ext cx="7488832" cy="54006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бюджета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на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запланированы в сумме 6845.6 тыс.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в целом с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увеличением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параметров, утвержденных Решением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Собрания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депутатов </a:t>
            </a:r>
            <a:r>
              <a:rPr lang="ru-RU" sz="2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24.12.2018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32/140 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трехлетний бюджетный цикл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2019-2021 годов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872.5,1 тыс.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 </a:t>
            </a:r>
            <a:endParaRPr lang="ru-RU" sz="2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 2020 год доходы увеличены налоговые доходы на 269.7 тыс.руб. относительно параметров, утвержденных Решением Собрания депутатов </a:t>
            </a:r>
            <a:r>
              <a:rPr lang="ru-RU" sz="2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 на 2019 г.</a:t>
            </a:r>
          </a:p>
          <a:p>
            <a:pPr algn="just"/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Доходы бюджета поселения на очередной финансовый год и плановый период запланированы с учетом вступающих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силу с 1 января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законодательных актов,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предусматривающие внесение изменений и дополнений в налоговое и бюджетное законодательство, оказывающие влияние на доходы местного 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бюджета.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Основными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доходными источниками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поступления земельного налога и безвозмездные поступления  из областного бюджета и бюджета муниципального района.</a:t>
            </a:r>
            <a:endParaRPr lang="ru-RU" sz="2900" dirty="0"/>
          </a:p>
        </p:txBody>
      </p:sp>
    </p:spTree>
    <p:extLst>
      <p:ext uri="{BB962C8B-B14F-4D97-AF65-F5344CB8AC3E}">
        <p14:creationId xmlns="" xmlns:p14="http://schemas.microsoft.com/office/powerpoint/2010/main" val="391512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0456" y="260350"/>
            <a:ext cx="6923088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kern="0" dirty="0" smtClean="0">
                <a:latin typeface="Arial" charset="0"/>
              </a:rPr>
              <a:t>Основные доходные источники бюджета </a:t>
            </a:r>
            <a:r>
              <a:rPr lang="ru-RU" altLang="ru-RU" sz="2000" b="1" kern="0" dirty="0" err="1" smtClean="0">
                <a:latin typeface="Arial" charset="0"/>
              </a:rPr>
              <a:t>Рудавского</a:t>
            </a:r>
            <a:r>
              <a:rPr lang="ru-RU" altLang="ru-RU" sz="2000" b="1" kern="0" dirty="0" smtClean="0">
                <a:latin typeface="Arial" charset="0"/>
              </a:rPr>
              <a:t>  сельсовета  в 2022-2024 годах</a:t>
            </a:r>
          </a:p>
        </p:txBody>
      </p:sp>
      <p:sp>
        <p:nvSpPr>
          <p:cNvPr id="4" name="Text Box 2897"/>
          <p:cNvSpPr txBox="1">
            <a:spLocks noChangeArrowheads="1"/>
          </p:cNvSpPr>
          <p:nvPr/>
        </p:nvSpPr>
        <p:spPr bwMode="auto">
          <a:xfrm>
            <a:off x="7241381" y="1052736"/>
            <a:ext cx="1584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altLang="ru-RU" sz="1000" dirty="0" err="1"/>
              <a:t>тыс.руб</a:t>
            </a:r>
            <a:r>
              <a:rPr lang="ru-RU" altLang="ru-RU" sz="1000" dirty="0"/>
              <a:t>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56247232"/>
              </p:ext>
            </p:extLst>
          </p:nvPr>
        </p:nvGraphicFramePr>
        <p:xfrm>
          <a:off x="179512" y="1251064"/>
          <a:ext cx="8856986" cy="51287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7927"/>
                <a:gridCol w="2792740"/>
                <a:gridCol w="877719"/>
                <a:gridCol w="957513"/>
                <a:gridCol w="877720"/>
                <a:gridCol w="877717"/>
                <a:gridCol w="797928"/>
                <a:gridCol w="877722"/>
              </a:tblGrid>
              <a:tr h="4930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№    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2022год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2023 </a:t>
                      </a:r>
                      <a:r>
                        <a:rPr lang="ru-RU" sz="1200" u="none" strike="noStrike" dirty="0">
                          <a:effectLst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2024 </a:t>
                      </a:r>
                      <a:r>
                        <a:rPr lang="ru-RU" sz="1200" u="none" strike="noStrike" dirty="0">
                          <a:effectLst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4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Сумма </a:t>
                      </a:r>
                      <a:r>
                        <a:rPr lang="ru-RU" sz="1200" u="none" strike="noStrike" dirty="0" err="1">
                          <a:effectLst/>
                        </a:rPr>
                        <a:t>тыс.руб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к общему объему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Сумма </a:t>
                      </a:r>
                      <a:r>
                        <a:rPr lang="ru-RU" sz="1200" u="none" strike="noStrike" dirty="0" err="1">
                          <a:effectLst/>
                        </a:rPr>
                        <a:t>тыс.руб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к общему объему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Сумма </a:t>
                      </a:r>
                      <a:r>
                        <a:rPr lang="ru-RU" sz="1200" u="none" strike="noStrike" dirty="0" err="1">
                          <a:effectLst/>
                        </a:rPr>
                        <a:t>тыс.руб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% к общему объему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ДОХОДЫ, 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6893.2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3560.1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3455.8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в том числе: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Налоговые 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1806.3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1809.5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1812.0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из них (наиболее значимые)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Налог на доходы физических лиц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57.2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484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 на имущество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9.58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9.87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4031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Земельный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налог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1408.1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20.43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1408.1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39.55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1408.1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Неналоговые</a:t>
                      </a:r>
                      <a:r>
                        <a:rPr lang="ru-RU" sz="1200" b="1" u="none" strike="noStrike" baseline="0" dirty="0" smtClean="0">
                          <a:effectLst/>
                        </a:rPr>
                        <a:t> 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из них (наиболее значимые)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646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Прочие неналоговые доходы</a:t>
                      </a:r>
                    </a:p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484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III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БЕЗВОЗМЕЗДНЫЕ ПОСТУПЛЕНИЯ БЮДЖЕТОВ ДРУГИХ УРОВНЕЙ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5017.4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1681.0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1573.3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794469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ПРОЧИЕ</a:t>
                      </a:r>
                      <a:r>
                        <a:rPr lang="ru-RU" sz="12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200" b="1" u="none" strike="noStrike" dirty="0" smtClean="0">
                          <a:effectLst/>
                        </a:rPr>
                        <a:t>БЕЗВОЗМЕЗДНЫЕ </a:t>
                      </a:r>
                      <a:r>
                        <a:rPr lang="ru-RU" sz="1200" b="1" u="none" strike="noStrike" dirty="0">
                          <a:effectLst/>
                        </a:rPr>
                        <a:t>ПОСТУПЛЕНИЯ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876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00113" y="26035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kern="0" dirty="0" smtClean="0"/>
              <a:t>Структура расходов бюджета</a:t>
            </a:r>
            <a:br>
              <a:rPr lang="ru-RU" altLang="ru-RU" sz="2400" b="1" kern="0" dirty="0" smtClean="0"/>
            </a:br>
            <a:r>
              <a:rPr lang="ru-RU" altLang="ru-RU" sz="2400" b="1" kern="0" dirty="0" err="1" smtClean="0"/>
              <a:t>Рудавского</a:t>
            </a:r>
            <a:r>
              <a:rPr lang="ru-RU" altLang="ru-RU" sz="2400" b="1" kern="0" dirty="0" smtClean="0"/>
              <a:t> сельсовета</a:t>
            </a:r>
            <a:br>
              <a:rPr lang="ru-RU" altLang="ru-RU" sz="2400" b="1" kern="0" dirty="0" smtClean="0"/>
            </a:br>
            <a:r>
              <a:rPr lang="ru-RU" altLang="ru-RU" sz="2400" b="1" kern="0" dirty="0" smtClean="0"/>
              <a:t> </a:t>
            </a:r>
          </a:p>
        </p:txBody>
      </p:sp>
      <p:graphicFrame>
        <p:nvGraphicFramePr>
          <p:cNvPr id="3" name="Group 290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22023986"/>
              </p:ext>
            </p:extLst>
          </p:nvPr>
        </p:nvGraphicFramePr>
        <p:xfrm>
          <a:off x="539750" y="1357299"/>
          <a:ext cx="8424863" cy="5526162"/>
        </p:xfrm>
        <a:graphic>
          <a:graphicData uri="http://schemas.openxmlformats.org/drawingml/2006/table">
            <a:tbl>
              <a:tblPr/>
              <a:tblGrid>
                <a:gridCol w="647874"/>
                <a:gridCol w="2448272"/>
                <a:gridCol w="936104"/>
                <a:gridCol w="792088"/>
                <a:gridCol w="720080"/>
                <a:gridCol w="792088"/>
                <a:gridCol w="648072"/>
                <a:gridCol w="792088"/>
                <a:gridCol w="648197"/>
              </a:tblGrid>
              <a:tr h="65759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Раздел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Показатель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2021 г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бюджет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 год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бюджет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бюджет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бюджет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9886.7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6987.0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3560.1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3455.8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Условно-утвержденные расходы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83.0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2.27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160.4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4.64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5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2390.5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34.22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1378.4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38.72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1135.7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32.86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223.2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231.2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3.31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238.9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6.71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247.2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7.15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правоохранительная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80.0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1.14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5.0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0.14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5.0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0.14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хозяйство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311.0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311.0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4.45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299.1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8.40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299.0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8.65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4939.9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3973.3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56.87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1554.7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47.67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1607.4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46.51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ультура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2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8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2897"/>
          <p:cNvSpPr txBox="1">
            <a:spLocks noChangeArrowheads="1"/>
          </p:cNvSpPr>
          <p:nvPr/>
        </p:nvSpPr>
        <p:spPr bwMode="auto">
          <a:xfrm>
            <a:off x="7380288" y="1557338"/>
            <a:ext cx="1584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altLang="ru-RU" sz="1000" dirty="0" err="1"/>
              <a:t>тыс.руб</a:t>
            </a:r>
            <a:r>
              <a:rPr lang="ru-RU" altLang="ru-RU" sz="10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0973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1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16632"/>
            <a:ext cx="8784976" cy="6120680"/>
          </a:xfrm>
        </p:spPr>
        <p:txBody>
          <a:bodyPr>
            <a:normAutofit/>
          </a:bodyPr>
          <a:lstStyle/>
          <a:p>
            <a:pPr algn="l"/>
            <a:r>
              <a:rPr lang="ru-RU" sz="1900" b="1" dirty="0"/>
              <a:t>Бюджет </a:t>
            </a:r>
            <a:r>
              <a:rPr lang="ru-RU" sz="1900" b="1" dirty="0" err="1" smtClean="0"/>
              <a:t>Рудавского</a:t>
            </a:r>
            <a:r>
              <a:rPr lang="ru-RU" sz="1900" b="1" dirty="0" smtClean="0"/>
              <a:t> сельсовета </a:t>
            </a:r>
            <a:r>
              <a:rPr lang="ru-RU" sz="1900" b="1" dirty="0" err="1" smtClean="0"/>
              <a:t>Обоянского</a:t>
            </a:r>
            <a:r>
              <a:rPr lang="ru-RU" sz="1900" b="1" dirty="0" smtClean="0"/>
              <a:t> района Курской области с 2022 года планируется дефицитным. В 2022 году планируются к привлечению средства из муниципального </a:t>
            </a:r>
            <a:r>
              <a:rPr lang="ru-RU" sz="1900" b="1" dirty="0" err="1" smtClean="0"/>
              <a:t>Обоянского</a:t>
            </a:r>
            <a:r>
              <a:rPr lang="ru-RU" sz="1900" b="1" dirty="0" smtClean="0"/>
              <a:t> района на частичное покрытие дефицита бюджета в размере 93.8т. р.</a:t>
            </a:r>
            <a:endParaRPr lang="ru-RU" sz="1900" b="1" dirty="0"/>
          </a:p>
          <a:p>
            <a:pPr algn="l"/>
            <a:r>
              <a:rPr lang="ru-RU" sz="1900" b="1" dirty="0"/>
              <a:t>            Главной задачей при формировании бюджета поселения  на следующий финансовый год являлось формирование такого объема расходов, который бы соответствовал реальному прогнозу налоговых и неналоговых доходов и объему поступлений от других бюджетов бюджетной системы.</a:t>
            </a:r>
          </a:p>
          <a:p>
            <a:pPr algn="l"/>
            <a:r>
              <a:rPr lang="ru-RU" sz="1900" b="1" dirty="0"/>
              <a:t>При этом приоритетами в расходовании средств бюджета становятся:</a:t>
            </a:r>
          </a:p>
          <a:p>
            <a:pPr algn="l"/>
            <a:r>
              <a:rPr lang="ru-RU" sz="1900" b="1" dirty="0"/>
              <a:t>-обеспечение своевременности и полноты выплаты заработной платы работникам бюджетной сферы. Необходимо учитывать, что на заседании Правительства РФ в рамках формирования федерального бюджета принято предложение по увеличению минимального размера оплаты труда с 1 января </a:t>
            </a:r>
            <a:r>
              <a:rPr lang="ru-RU" sz="1900" b="1" dirty="0" smtClean="0"/>
              <a:t>2022 </a:t>
            </a:r>
            <a:r>
              <a:rPr lang="ru-RU" sz="1900" b="1" dirty="0"/>
              <a:t>года на уровень ожидаемой инфляции текущего </a:t>
            </a:r>
            <a:r>
              <a:rPr lang="ru-RU" sz="1900" b="1" dirty="0" smtClean="0"/>
              <a:t> года 13890 руб.</a:t>
            </a:r>
            <a:endParaRPr lang="ru-RU" sz="1900" b="1" dirty="0"/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6057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060848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принятых муниципальных программ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4386.3тыс.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году 1880.8 тыс. рублей, в 2024 году 1933,4тыс.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73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</a:p>
          <a:p>
            <a:pPr algn="just"/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цели и задачи программы:</a:t>
            </a:r>
          </a:p>
          <a:p>
            <a:pPr algn="just"/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повышение    роли    малого    и    среднего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предпринимательства  на  территории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Рудавского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сельсовета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Обоянского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района       ;                                                  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 совершенствование  нормативной  правовой  базы предпринимательской  деятельности  и   устранение административных барьеров на пути развития малого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предпринимательства;                                             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информационная  поддержка   субъектов   малого предпринимательства;                          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консультативная  поддержка  малого  и  среднего предпринимательства;                          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 мероприятия  по   решению   кадровых   проблем субъектов малого предпринимательства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3318" y="188640"/>
            <a:ext cx="8964488" cy="1656184"/>
          </a:xfrm>
        </p:spPr>
        <p:txBody>
          <a:bodyPr>
            <a:noAutofit/>
          </a:bodyPr>
          <a:lstStyle/>
          <a:p>
            <a:r>
              <a:rPr lang="ru-RU" sz="2000" dirty="0" smtClean="0"/>
              <a:t>«Развитие малого и среднего предпринимательства на территории муниципального образования «Рудавский сельсовет» </a:t>
            </a:r>
            <a:r>
              <a:rPr lang="ru-RU" sz="2000" dirty="0" err="1" smtClean="0"/>
              <a:t>Обоянского</a:t>
            </a:r>
            <a:r>
              <a:rPr lang="ru-RU" sz="2000" dirty="0" smtClean="0"/>
              <a:t> района Курской области на 2022 - 2024 годы»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9663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260648"/>
            <a:ext cx="8856984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rgbClr val="00B0F0"/>
                </a:solidFill>
                <a:effectLst/>
              </a:rPr>
              <a:t>Уважаемые жители </a:t>
            </a:r>
            <a:r>
              <a:rPr lang="ru-RU" sz="3200" b="1" i="1" dirty="0" err="1" smtClean="0">
                <a:solidFill>
                  <a:srgbClr val="00B0F0"/>
                </a:solidFill>
                <a:effectLst/>
              </a:rPr>
              <a:t>Рудавского</a:t>
            </a:r>
            <a:r>
              <a:rPr lang="ru-RU" sz="3200" b="1" i="1" dirty="0" smtClean="0">
                <a:solidFill>
                  <a:srgbClr val="00B0F0"/>
                </a:solidFill>
                <a:effectLst/>
              </a:rPr>
              <a:t/>
            </a:r>
            <a:br>
              <a:rPr lang="ru-RU" sz="3200" b="1" i="1" dirty="0" smtClean="0">
                <a:solidFill>
                  <a:srgbClr val="00B0F0"/>
                </a:solidFill>
                <a:effectLst/>
              </a:rPr>
            </a:br>
            <a:r>
              <a:rPr lang="ru-RU" sz="3200" b="1" i="1" dirty="0" smtClean="0">
                <a:solidFill>
                  <a:srgbClr val="00B0F0"/>
                </a:solidFill>
                <a:effectLst/>
              </a:rPr>
              <a:t> сельсовета!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988840"/>
            <a:ext cx="8856984" cy="439248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ответственное и прозрачное управление муниципальными финансами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является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базовым условием достижения стратегических целей социально-экономического развития нашего сельского поселения. Одной из ключевых задач бюджетной политики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является обеспечение прозрачности и открытости бюджетного процесса.</a:t>
            </a:r>
          </a:p>
          <a:p>
            <a:pPr marL="0" indent="0" algn="just">
              <a:buNone/>
            </a:pP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привлечения большего количества жителей поселения к участию в обсуждении вопросов формирования бюджета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его исполнения разработан «Бюджет для граждан». «Бюджет для граждан» предназначен, прежде всего, для жителей, не обладающих специальными знаниями в сфере бюджетного законодательства. 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сельсовета,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основными характеристиками бюджета поселения и результатами его исполнения.</a:t>
            </a:r>
          </a:p>
          <a:p>
            <a:pPr marL="0" indent="0" algn="just">
              <a:buNone/>
            </a:pP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Надеемся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сельсовета.</a:t>
            </a:r>
            <a:endParaRPr lang="ru-RU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854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8856984" cy="5445224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800" dirty="0" smtClean="0"/>
              <a:t>Основными целями настоящей Программы являются:</a:t>
            </a:r>
          </a:p>
          <a:p>
            <a:r>
              <a:rPr lang="ru-RU" sz="1800" dirty="0" smtClean="0"/>
              <a:t>создание условий для обеспечения широкого (на основе равенства возможностей) участия жителей муниципального образования в культурном процессе и доступа всех категорий населения к отечественному культурному наследию и культурным ценностям;</a:t>
            </a:r>
          </a:p>
          <a:p>
            <a:r>
              <a:rPr lang="ru-RU" sz="1800" dirty="0" smtClean="0"/>
              <a:t>сохранение и развитие культурного потенциала муниципального образования;</a:t>
            </a:r>
          </a:p>
          <a:p>
            <a:r>
              <a:rPr lang="ru-RU" sz="1800" dirty="0" smtClean="0"/>
              <a:t>повышение социальной роли культуры в укреплении институтов гражданского общества, влияние на формирование общественного сознания и общественной системы ценностей посредством эффективного использования потенциала муниципального образования;</a:t>
            </a:r>
          </a:p>
          <a:p>
            <a:r>
              <a:rPr lang="ru-RU" sz="1800" dirty="0" smtClean="0"/>
              <a:t>сохранение и последующее формирование культурной самобытности муниципального образования.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080120"/>
          </a:xfrm>
        </p:spPr>
        <p:txBody>
          <a:bodyPr>
            <a:noAutofit/>
          </a:bodyPr>
          <a:lstStyle/>
          <a:p>
            <a:pPr marL="342900" indent="-342900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муниципального образования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Рудавский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сельсовет».</a:t>
            </a:r>
          </a:p>
        </p:txBody>
      </p:sp>
    </p:spTree>
    <p:extLst>
      <p:ext uri="{BB962C8B-B14F-4D97-AF65-F5344CB8AC3E}">
        <p14:creationId xmlns="" xmlns:p14="http://schemas.microsoft.com/office/powerpoint/2010/main" val="170190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0" y="1808717"/>
            <a:ext cx="9144000" cy="486916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рассматривает цели, задачи, приоритеты и механизмы, направленные на обеспечение эффективности управления муниципальной собственностью, повышения доходов от его использования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Создание условий для эффективного развития и совершенствования муниципальной службы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Рудавском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сельсовете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Обоянского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формирование эффективной системы управления муниципальной службой;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повышение ответственности муниципальных служащих за результаты своей деятельности;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обеспечение открытости и прозрачности муниципальной службы;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укрепление материально-технической базы, необходимой для эффективного развития муниципальной службы;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создание единой системы непрерывного обучения муниципальных служащих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Развитие муниципальной</a:t>
            </a:r>
            <a:br>
              <a:rPr lang="ru-RU" sz="2000" dirty="0" smtClean="0"/>
            </a:br>
            <a:r>
              <a:rPr lang="ru-RU" sz="2000" dirty="0" smtClean="0"/>
              <a:t>службы в </a:t>
            </a:r>
            <a:r>
              <a:rPr lang="ru-RU" sz="2000" dirty="0" err="1" smtClean="0"/>
              <a:t>Рудавском</a:t>
            </a:r>
            <a:r>
              <a:rPr lang="ru-RU" sz="2000" dirty="0" smtClean="0"/>
              <a:t> сельсовете </a:t>
            </a:r>
            <a:r>
              <a:rPr lang="ru-RU" sz="2000" dirty="0" err="1" smtClean="0"/>
              <a:t>Обоянского</a:t>
            </a:r>
            <a:r>
              <a:rPr lang="ru-RU" sz="2000" dirty="0" smtClean="0"/>
              <a:t> района</a:t>
            </a:r>
            <a:br>
              <a:rPr lang="ru-RU" sz="2000" dirty="0" smtClean="0"/>
            </a:br>
            <a:r>
              <a:rPr lang="ru-RU" sz="2000" dirty="0" smtClean="0"/>
              <a:t>Курской области  на 2022-2024 годы”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82075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7704856" cy="4896544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Основными направлениями реализации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являются: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обеспечение пожарной безопасности в границах населенных пунктов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Рудавского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сельсовета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создание условий для организации добровольной пожарной охраны, а также для участия граждан в обеспечении первичных мер пожарной безопасности  в иных формах;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- оснащение территорий общего пользования первичными средствами тушения пожаров и противопожарным инвентарем;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организация и принятие мер по оповещению населения и подразделений Государственной противопожарной службы о пожаре;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принятие мер по локализации пожара в границах населенных пунктов и спасению  людей и имущества до прибытия подразделений    государственной противопожарной службы;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включение мероприятий по обеспечению пожарной  безопасности в планы, схемы и программы развития территорий сельского поселения;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установление особого противопожарного режима в случае повышения пожарной опасности.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7247" y="260648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Муниципальная программа «Защита</a:t>
            </a:r>
            <a:br>
              <a:rPr lang="ru-RU" sz="2000" dirty="0" smtClean="0"/>
            </a:br>
            <a:r>
              <a:rPr lang="ru-RU" sz="2000" dirty="0" smtClean="0"/>
              <a:t>населения и территории от чрезвычайных ситуаций и </a:t>
            </a:r>
            <a:br>
              <a:rPr lang="ru-RU" sz="2000" dirty="0" smtClean="0"/>
            </a:br>
            <a:r>
              <a:rPr lang="ru-RU" sz="2000" dirty="0" smtClean="0"/>
              <a:t>обеспечение пожарной безопасности и безопасности людей </a:t>
            </a:r>
            <a:br>
              <a:rPr lang="ru-RU" sz="2000" dirty="0" smtClean="0"/>
            </a:br>
            <a:r>
              <a:rPr lang="ru-RU" sz="2000" dirty="0" smtClean="0"/>
              <a:t>на водных объектах  в </a:t>
            </a:r>
            <a:r>
              <a:rPr lang="ru-RU" sz="2000" dirty="0" err="1" smtClean="0"/>
              <a:t>Рудавском</a:t>
            </a:r>
            <a:r>
              <a:rPr lang="ru-RU" sz="2000" dirty="0" smtClean="0"/>
              <a:t> сельсовете </a:t>
            </a:r>
            <a:r>
              <a:rPr lang="ru-RU" sz="2000" dirty="0" err="1" smtClean="0"/>
              <a:t>Обоянского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района   на 2021-2023 г.г.»</a:t>
            </a:r>
            <a:br>
              <a:rPr lang="ru-RU" sz="2000" dirty="0" smtClean="0"/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57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99592" y="548680"/>
            <a:ext cx="7138987" cy="2079104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800" kern="0" dirty="0" smtClean="0"/>
              <a:t>В случае изменения параметров бюджета в течение года производится его корректировка в соответствии с Положением </a:t>
            </a:r>
            <a:br>
              <a:rPr lang="ru-RU" altLang="ru-RU" sz="1800" kern="0" dirty="0" smtClean="0"/>
            </a:br>
            <a:r>
              <a:rPr lang="ru-RU" altLang="ru-RU" sz="1800" kern="0" dirty="0" smtClean="0"/>
              <a:t>"О бюджетном процессе в </a:t>
            </a:r>
            <a:r>
              <a:rPr lang="ru-RU" altLang="ru-RU" sz="1800" kern="0" dirty="0" err="1" smtClean="0"/>
              <a:t>Рудавском</a:t>
            </a:r>
            <a:r>
              <a:rPr lang="ru-RU" altLang="ru-RU" sz="1800" kern="0" dirty="0" smtClean="0"/>
              <a:t> сельсовете", утверждённым решением Собрания депутатов</a:t>
            </a:r>
            <a:r>
              <a:rPr lang="ru-RU" altLang="ru-RU" sz="1800" kern="0" dirty="0"/>
              <a:t> </a:t>
            </a:r>
            <a:r>
              <a:rPr lang="ru-RU" altLang="ru-RU" sz="1800" kern="0" dirty="0" err="1" smtClean="0"/>
              <a:t>Рудавского</a:t>
            </a:r>
            <a:r>
              <a:rPr lang="ru-RU" altLang="ru-RU" sz="1800" kern="0" dirty="0" smtClean="0"/>
              <a:t> сельсовета  от 31.10.2017 г. № 20/104.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501008"/>
            <a:ext cx="79208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338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122636" cy="3888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98296"/>
            <a:ext cx="4104456" cy="6427048"/>
          </a:xfrm>
        </p:spPr>
        <p:txBody>
          <a:bodyPr>
            <a:noAutofit/>
          </a:bodyPr>
          <a:lstStyle/>
          <a:p>
            <a:endParaRPr lang="ru-RU" sz="2000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 образования и расходования денежных средств для решения задач и функций государства и местного самоуправления.</a:t>
            </a:r>
          </a:p>
          <a:p>
            <a:pPr>
              <a:lnSpc>
                <a:spcPct val="12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публично-правовое образование имеет свой БЮДЖЕТ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 -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lnSpc>
                <a:spcPct val="120000"/>
              </a:lnSpc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Российской Федерации –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областной, краевой, республиканские бюджеты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>
              <a:lnSpc>
                <a:spcPct val="120000"/>
              </a:lnSpc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районы, городские округа, городские и сельские поселения –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бюджеты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350511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vlfin.ru/assets/uploads/%D0%A1%D1%85%D0%B5%D0%BC%D0%B0%20%D0%B1%D1%8E%D0%B4%D0%B6%D0%B5%D1%82%D0%B0-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15975"/>
            <a:ext cx="8344546" cy="527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8426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4038600" cy="4608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88640"/>
            <a:ext cx="4319336" cy="6480720"/>
          </a:xfrm>
        </p:spPr>
        <p:txBody>
          <a:bodyPr>
            <a:noAutofit/>
          </a:bodyPr>
          <a:lstStyle/>
          <a:p>
            <a:r>
              <a:rPr lang="ru-RU" sz="1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 Курской области –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поселения денежные средства.</a:t>
            </a:r>
          </a:p>
          <a:p>
            <a:r>
              <a:rPr lang="ru-RU" sz="1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выплачиваемые из бюджета поселения денежные средства.</a:t>
            </a:r>
          </a:p>
          <a:p>
            <a:r>
              <a:rPr lang="x-none" sz="1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расходов над доходами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наличии при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нимается решение об источниках покрытия дефицита: использовать имеющиеся остатки, взять в долг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(кредит).</a:t>
            </a:r>
            <a:r>
              <a:rPr lang="ru-RU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над расходами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наличии при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нимается решение как использовать: накапливать резервы, остатки, погашать долг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83553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3635375" y="3068638"/>
            <a:ext cx="2519363" cy="1512887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/>
              <a:t>Бюджетный</a:t>
            </a:r>
          </a:p>
          <a:p>
            <a:pPr algn="ctr" eaLnBrk="1" hangingPunct="1"/>
            <a:r>
              <a:rPr lang="ru-RU" altLang="ru-RU" sz="2400" b="1" dirty="0"/>
              <a:t>процесс</a:t>
            </a:r>
          </a:p>
        </p:txBody>
      </p:sp>
      <p:sp>
        <p:nvSpPr>
          <p:cNvPr id="5" name="Oval 29"/>
          <p:cNvSpPr>
            <a:spLocks noChangeArrowheads="1"/>
          </p:cNvSpPr>
          <p:nvPr/>
        </p:nvSpPr>
        <p:spPr bwMode="auto">
          <a:xfrm>
            <a:off x="574675" y="1680548"/>
            <a:ext cx="2736850" cy="1584325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Утверждение </a:t>
            </a:r>
          </a:p>
          <a:p>
            <a:pPr algn="ctr" eaLnBrk="1" hangingPunct="1"/>
            <a:r>
              <a:rPr lang="ru-RU" altLang="ru-RU" dirty="0"/>
              <a:t>отчёта об исполнении</a:t>
            </a:r>
          </a:p>
          <a:p>
            <a:pPr algn="ctr" eaLnBrk="1" hangingPunct="1"/>
            <a:r>
              <a:rPr lang="ru-RU" altLang="ru-RU" dirty="0"/>
              <a:t> бюджета </a:t>
            </a:r>
          </a:p>
          <a:p>
            <a:pPr algn="ctr" eaLnBrk="1" hangingPunct="1"/>
            <a:r>
              <a:rPr lang="ru-RU" altLang="ru-RU" dirty="0"/>
              <a:t>предыдущего года</a:t>
            </a:r>
          </a:p>
        </p:txBody>
      </p:sp>
      <p:sp>
        <p:nvSpPr>
          <p:cNvPr id="6" name="Oval 30"/>
          <p:cNvSpPr>
            <a:spLocks noChangeArrowheads="1"/>
          </p:cNvSpPr>
          <p:nvPr/>
        </p:nvSpPr>
        <p:spPr bwMode="auto">
          <a:xfrm>
            <a:off x="756578" y="4101786"/>
            <a:ext cx="2665413" cy="15113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Формирование</a:t>
            </a:r>
          </a:p>
          <a:p>
            <a:pPr algn="ctr" eaLnBrk="1" hangingPunct="1"/>
            <a:r>
              <a:rPr lang="ru-RU" altLang="ru-RU" dirty="0"/>
              <a:t>отчёта об исполнении</a:t>
            </a:r>
          </a:p>
          <a:p>
            <a:pPr algn="ctr" eaLnBrk="1" hangingPunct="1"/>
            <a:r>
              <a:rPr lang="ru-RU" altLang="ru-RU" dirty="0"/>
              <a:t>бюджета </a:t>
            </a:r>
          </a:p>
          <a:p>
            <a:pPr algn="ctr" eaLnBrk="1" hangingPunct="1"/>
            <a:r>
              <a:rPr lang="ru-RU" altLang="ru-RU" dirty="0"/>
              <a:t>предыдущего года</a:t>
            </a:r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3585599" y="5223184"/>
            <a:ext cx="2952750" cy="1295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Исполнение </a:t>
            </a:r>
          </a:p>
          <a:p>
            <a:pPr algn="ctr" eaLnBrk="1" hangingPunct="1"/>
            <a:r>
              <a:rPr lang="ru-RU" altLang="ru-RU" dirty="0"/>
              <a:t>бюджета </a:t>
            </a:r>
          </a:p>
          <a:p>
            <a:pPr algn="ctr" eaLnBrk="1" hangingPunct="1"/>
            <a:r>
              <a:rPr lang="ru-RU" altLang="ru-RU" dirty="0"/>
              <a:t>в текущем году</a:t>
            </a:r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6300788" y="4005263"/>
            <a:ext cx="2520950" cy="1439862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Утверждение </a:t>
            </a:r>
          </a:p>
          <a:p>
            <a:pPr algn="ctr" eaLnBrk="1" hangingPunct="1"/>
            <a:r>
              <a:rPr lang="ru-RU" altLang="ru-RU" dirty="0"/>
              <a:t>бюджета</a:t>
            </a:r>
          </a:p>
          <a:p>
            <a:pPr algn="ctr" eaLnBrk="1" hangingPunct="1"/>
            <a:r>
              <a:rPr lang="ru-RU" altLang="ru-RU" dirty="0"/>
              <a:t>очередного года</a:t>
            </a:r>
          </a:p>
        </p:txBody>
      </p:sp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6286082" y="1897016"/>
            <a:ext cx="2447925" cy="1439863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Рассмотрение</a:t>
            </a:r>
          </a:p>
          <a:p>
            <a:pPr algn="ctr" eaLnBrk="1" hangingPunct="1"/>
            <a:r>
              <a:rPr lang="ru-RU" altLang="ru-RU" dirty="0"/>
              <a:t>проекта бюджета</a:t>
            </a:r>
          </a:p>
          <a:p>
            <a:pPr algn="ctr" eaLnBrk="1" hangingPunct="1"/>
            <a:r>
              <a:rPr lang="ru-RU" altLang="ru-RU" dirty="0"/>
              <a:t>очередного года</a:t>
            </a:r>
          </a:p>
        </p:txBody>
      </p:sp>
      <p:sp>
        <p:nvSpPr>
          <p:cNvPr id="10" name="Oval 34"/>
          <p:cNvSpPr>
            <a:spLocks noChangeArrowheads="1"/>
          </p:cNvSpPr>
          <p:nvPr/>
        </p:nvSpPr>
        <p:spPr bwMode="auto">
          <a:xfrm>
            <a:off x="3448743" y="703860"/>
            <a:ext cx="2736850" cy="1295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Составление </a:t>
            </a:r>
          </a:p>
          <a:p>
            <a:pPr algn="ctr" eaLnBrk="1" hangingPunct="1"/>
            <a:r>
              <a:rPr lang="ru-RU" altLang="ru-RU" dirty="0"/>
              <a:t>проекта бюджета</a:t>
            </a:r>
          </a:p>
          <a:p>
            <a:pPr algn="ctr" eaLnBrk="1" hangingPunct="1"/>
            <a:r>
              <a:rPr lang="ru-RU" altLang="ru-RU" dirty="0"/>
              <a:t> очередного года</a:t>
            </a:r>
          </a:p>
        </p:txBody>
      </p:sp>
      <p:sp>
        <p:nvSpPr>
          <p:cNvPr id="11" name="Line 35"/>
          <p:cNvSpPr>
            <a:spLocks noChangeShapeType="1"/>
          </p:cNvSpPr>
          <p:nvPr/>
        </p:nvSpPr>
        <p:spPr bwMode="auto">
          <a:xfrm>
            <a:off x="3129893" y="2968800"/>
            <a:ext cx="649946" cy="531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36"/>
          <p:cNvSpPr>
            <a:spLocks noChangeShapeType="1"/>
          </p:cNvSpPr>
          <p:nvPr/>
        </p:nvSpPr>
        <p:spPr bwMode="auto">
          <a:xfrm flipH="1">
            <a:off x="4787900" y="1999260"/>
            <a:ext cx="124" cy="10693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37"/>
          <p:cNvSpPr>
            <a:spLocks noChangeShapeType="1"/>
          </p:cNvSpPr>
          <p:nvPr/>
        </p:nvSpPr>
        <p:spPr bwMode="auto">
          <a:xfrm flipV="1">
            <a:off x="5990202" y="3022806"/>
            <a:ext cx="453461" cy="4021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38"/>
          <p:cNvSpPr>
            <a:spLocks noChangeShapeType="1"/>
          </p:cNvSpPr>
          <p:nvPr/>
        </p:nvSpPr>
        <p:spPr bwMode="auto">
          <a:xfrm flipH="1">
            <a:off x="3311524" y="4076700"/>
            <a:ext cx="396875" cy="4215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39"/>
          <p:cNvSpPr>
            <a:spLocks noChangeShapeType="1"/>
          </p:cNvSpPr>
          <p:nvPr/>
        </p:nvSpPr>
        <p:spPr bwMode="auto">
          <a:xfrm>
            <a:off x="4859338" y="4581525"/>
            <a:ext cx="694" cy="6416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40"/>
          <p:cNvSpPr>
            <a:spLocks noChangeShapeType="1"/>
          </p:cNvSpPr>
          <p:nvPr/>
        </p:nvSpPr>
        <p:spPr bwMode="auto">
          <a:xfrm>
            <a:off x="6011863" y="4149725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AutoShape 49"/>
          <p:cNvSpPr>
            <a:spLocks noChangeArrowheads="1"/>
          </p:cNvSpPr>
          <p:nvPr/>
        </p:nvSpPr>
        <p:spPr bwMode="auto">
          <a:xfrm>
            <a:off x="8587957" y="3106925"/>
            <a:ext cx="360363" cy="1152525"/>
          </a:xfrm>
          <a:prstGeom prst="curvedLeftArrow">
            <a:avLst>
              <a:gd name="adj1" fmla="val 61314"/>
              <a:gd name="adj2" fmla="val 125279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8" name="AutoShape 52"/>
          <p:cNvSpPr>
            <a:spLocks noChangeArrowheads="1"/>
          </p:cNvSpPr>
          <p:nvPr/>
        </p:nvSpPr>
        <p:spPr bwMode="auto">
          <a:xfrm rot="21000000">
            <a:off x="2667306" y="1393740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9" name="AutoShape 53"/>
          <p:cNvSpPr>
            <a:spLocks noChangeArrowheads="1"/>
          </p:cNvSpPr>
          <p:nvPr/>
        </p:nvSpPr>
        <p:spPr bwMode="auto">
          <a:xfrm rot="1200000">
            <a:off x="6338240" y="1411668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0" name="AutoShape 55"/>
          <p:cNvSpPr>
            <a:spLocks noChangeArrowheads="1"/>
          </p:cNvSpPr>
          <p:nvPr/>
        </p:nvSpPr>
        <p:spPr bwMode="auto">
          <a:xfrm rot="9600000">
            <a:off x="6516688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1" name="AutoShape 56"/>
          <p:cNvSpPr>
            <a:spLocks noChangeArrowheads="1"/>
          </p:cNvSpPr>
          <p:nvPr/>
        </p:nvSpPr>
        <p:spPr bwMode="auto">
          <a:xfrm rot="12000000">
            <a:off x="2843213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2" name="AutoShape 58"/>
          <p:cNvSpPr>
            <a:spLocks noChangeArrowheads="1"/>
          </p:cNvSpPr>
          <p:nvPr/>
        </p:nvSpPr>
        <p:spPr bwMode="auto">
          <a:xfrm rot="16200000">
            <a:off x="229154" y="3477354"/>
            <a:ext cx="1152525" cy="360362"/>
          </a:xfrm>
          <a:prstGeom prst="curvedDownArrow">
            <a:avLst>
              <a:gd name="adj1" fmla="val 63965"/>
              <a:gd name="adj2" fmla="val 127930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5841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публичные слуш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0825" y="4005064"/>
            <a:ext cx="3743325" cy="2678311"/>
          </a:xfrm>
          <a:prstGeom prst="rect">
            <a:avLst/>
          </a:prstGeo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7170" name="Picture 2" descr="ANd9GcQUOFnWck6Zdu4Icj3J8vpq53AENRbM9wXp0CyVohQ3AI-8w0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8"/>
            <a:ext cx="279580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11560" y="2780928"/>
            <a:ext cx="797463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принять участие в обсуждении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ctr" eaLnBrk="1" hangingPunct="1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отчёта о его исполнении</a:t>
            </a:r>
          </a:p>
        </p:txBody>
      </p:sp>
    </p:spTree>
    <p:extLst>
      <p:ext uri="{BB962C8B-B14F-4D97-AF65-F5344CB8AC3E}">
        <p14:creationId xmlns="" xmlns:p14="http://schemas.microsoft.com/office/powerpoint/2010/main" val="36904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620688"/>
            <a:ext cx="8856984" cy="5760640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Решение Собрания депутатов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от 24.12.2021 г №10/48 «О бюджете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 на 2022 год и на плановый период 2023 и 2024 годов» сформирован  на основе стратегических целей и задач, определенных Бюджетной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 политикой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годов, соответствующей требованиям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кодекса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бюджетном процессе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сельсовета,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утвержденного решением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депутатов  от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31.10.2017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20/104.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Бюджетная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налоговая политика нацелена на создание условий для обеспечения устойчивого социально-экономического развития поселения  и повышения уровня качества жизни населения.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Бюджет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является его формирование с учетом применения  программной классификации расходов, в том числе в части отражения в составе целевых статей расходов, которые формируются в рамках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программ. 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основания для формирования и реализации с 1 января 2022 года муниципальных программ были установлены Бюджетным кодексом Российской Федерации и Решением Собрания депутатов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 от 24.12.2021 года № 10/48 «О бюджете 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  на 2022 год и плановый период 2023-2024 годов» и Положения о бюджетном процессе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сельсовета, утвержденного решением Собрания депутатов  от 31.10.2017 N 20/104. 	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86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88640"/>
            <a:ext cx="8784976" cy="6192688"/>
          </a:xfrm>
        </p:spPr>
        <p:txBody>
          <a:bodyPr>
            <a:normAutofit lnSpcReduction="10000"/>
          </a:bodyPr>
          <a:lstStyle/>
          <a:p>
            <a:pPr algn="just"/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В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Рудавском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сельсовете на 2022-2024 годы» утверждено 7 муниципальных программ: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малого и среднего предпринимательства на территории муниципального образования «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Рудавский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сельсовет»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области.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муниципальной службы в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Рудавском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сельсовете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области.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безопасность в границах населенных пунктов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сельсовета.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Энергосбережение и повышение энергетической эффективности муниципального образования «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Рудавский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сельсовет».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территории муниципального образования «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Рудавский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сельсовет».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муниципального образования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Рудавский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сельсовет».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спорта в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Рудавском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сельсовете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</a:t>
            </a:r>
          </a:p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идеологией бюджетной политики традиционно остается улучшение условий жизни и самочувствия жителей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сельсовета,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социальных обязательств перед гражданами, предоставление качественных муниципальных услуг на основе целей и задач, определенных указами Президента Российской Федерации и Стратегией социально-экономического развития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на период до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2032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Показатели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Курской области представлены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решении о бюджете в соответствии с бюджетной классификацией.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53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1925</TotalTime>
  <Words>1463</Words>
  <Application>Microsoft Office PowerPoint</Application>
  <PresentationFormat>Экран (4:3)</PresentationFormat>
  <Paragraphs>399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Слайд 1</vt:lpstr>
      <vt:lpstr>Уважаемые жители Рудавского  сельсовета!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  </vt:lpstr>
      <vt:lpstr>Слайд 18</vt:lpstr>
      <vt:lpstr>«Развитие малого и среднего предпринимательства на территории муниципального образования «Рудавский сельсовет» Обоянского района Курской области на 2022 - 2024 годы»</vt:lpstr>
      <vt:lpstr>Развитие культуры муниципального образования Рудавский сельсовет».</vt:lpstr>
      <vt:lpstr>Развитие муниципальной службы в Рудавском сельсовете Обоянского района Курской области  на 2022-2024 годы”</vt:lpstr>
      <vt:lpstr>Муниципальная программа «Защита населения и территории от чрезвычайных ситуаций и  обеспечение пожарной безопасности и безопасности людей  на водных объектах  в Рудавском сельсовете Обоянского  района   на 2021-2023 г.г.» 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1</cp:lastModifiedBy>
  <cp:revision>271</cp:revision>
  <cp:lastPrinted>2014-05-13T11:35:02Z</cp:lastPrinted>
  <dcterms:created xsi:type="dcterms:W3CDTF">2014-05-12T16:47:43Z</dcterms:created>
  <dcterms:modified xsi:type="dcterms:W3CDTF">2021-12-29T13:07:24Z</dcterms:modified>
</cp:coreProperties>
</file>