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9" r:id="rId18"/>
    <p:sldId id="275" r:id="rId19"/>
    <p:sldId id="278" r:id="rId20"/>
    <p:sldId id="280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1756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7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Бюджет</a:t>
            </a:r>
            <a:r>
              <a:rPr lang="x-none" b="1" smtClean="0"/>
              <a:t> </a:t>
            </a:r>
            <a:r>
              <a:rPr lang="ru-RU" b="1" dirty="0" err="1" smtClean="0"/>
              <a:t>Рудавского</a:t>
            </a:r>
            <a:r>
              <a:rPr lang="x-none" b="1" smtClean="0"/>
              <a:t> сельс</a:t>
            </a:r>
            <a:r>
              <a:rPr lang="ru-RU" b="1" dirty="0" err="1" smtClean="0"/>
              <a:t>овета</a:t>
            </a:r>
            <a:r>
              <a:rPr lang="ru-RU" b="1" dirty="0" smtClean="0"/>
              <a:t> </a:t>
            </a:r>
            <a:r>
              <a:rPr lang="ru-RU" b="1" dirty="0" err="1" smtClean="0"/>
              <a:t>Обоянского</a:t>
            </a:r>
            <a:r>
              <a:rPr lang="ru-RU" b="1" dirty="0" smtClean="0"/>
              <a:t> района Курской области</a:t>
            </a:r>
            <a:r>
              <a:rPr lang="x-none" b="1" smtClean="0"/>
              <a:t> </a:t>
            </a:r>
            <a:r>
              <a:rPr lang="x-none" b="1"/>
              <a:t>на </a:t>
            </a:r>
            <a:r>
              <a:rPr lang="x-none" b="1" smtClean="0"/>
              <a:t>20</a:t>
            </a:r>
            <a:r>
              <a:rPr lang="ru-RU" b="1" dirty="0" smtClean="0"/>
              <a:t>21</a:t>
            </a:r>
            <a:r>
              <a:rPr lang="x-none" b="1" smtClean="0"/>
              <a:t> </a:t>
            </a:r>
            <a:r>
              <a:rPr lang="x-none" b="1" dirty="0"/>
              <a:t>год и </a:t>
            </a:r>
            <a:r>
              <a:rPr lang="ru-RU" b="1" dirty="0" smtClean="0"/>
              <a:t>на </a:t>
            </a:r>
            <a:r>
              <a:rPr lang="x-none" b="1" dirty="0" smtClean="0"/>
              <a:t>плановый </a:t>
            </a:r>
            <a:r>
              <a:rPr lang="x-none" b="1"/>
              <a:t>период </a:t>
            </a:r>
            <a:r>
              <a:rPr lang="x-none" b="1" smtClean="0"/>
              <a:t>20</a:t>
            </a:r>
            <a:r>
              <a:rPr lang="ru-RU" b="1" dirty="0" smtClean="0"/>
              <a:t>22</a:t>
            </a:r>
            <a:r>
              <a:rPr lang="x-none" b="1" smtClean="0"/>
              <a:t>-20</a:t>
            </a:r>
            <a:r>
              <a:rPr lang="ru-RU" b="1" dirty="0" smtClean="0"/>
              <a:t>23</a:t>
            </a:r>
            <a:r>
              <a:rPr lang="x-none" b="1" smtClean="0"/>
              <a:t> </a:t>
            </a:r>
            <a:r>
              <a:rPr lang="x-none" b="1" dirty="0" smtClean="0"/>
              <a:t>год</a:t>
            </a:r>
            <a:r>
              <a:rPr lang="ru-RU" b="1" dirty="0" smtClean="0"/>
              <a:t>ы</a:t>
            </a:r>
            <a:r>
              <a:rPr lang="x-none" b="1" dirty="0" smtClean="0"/>
              <a:t>» 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755650" y="548680"/>
            <a:ext cx="79930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 dirty="0"/>
              <a:t>Бюджетная классификация Российской Федерации</a:t>
            </a:r>
            <a:r>
              <a:rPr lang="ru-RU" altLang="ru-RU" sz="1400" dirty="0"/>
              <a:t> – группировка доходов,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расходов и источников финансирования дефицитов бюджетов бюджетной системы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Российской Федерации, используемая для составления и исполнения бюджетов,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составления бюджетной отчётности, обеспечивающей сопоставимость показателей бюджетов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бюджетной системы Российской Федерации (статья 18 Бюджетного Кодекса)</a:t>
            </a:r>
          </a:p>
          <a:p>
            <a:pPr algn="ctr" eaLnBrk="1" hangingPunct="1"/>
            <a:endParaRPr lang="ru-RU" altLang="ru-RU" sz="1400" dirty="0"/>
          </a:p>
        </p:txBody>
      </p:sp>
      <p:sp>
        <p:nvSpPr>
          <p:cNvPr id="3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3620633"/>
              </p:ext>
            </p:extLst>
          </p:nvPr>
        </p:nvGraphicFramePr>
        <p:xfrm>
          <a:off x="827881" y="2061567"/>
          <a:ext cx="7848600" cy="2160588"/>
        </p:xfrm>
        <a:graphic>
          <a:graphicData uri="http://schemas.openxmlformats.org/drawingml/2006/table">
            <a:tbl>
              <a:tblPr/>
              <a:tblGrid>
                <a:gridCol w="388937"/>
                <a:gridCol w="390525"/>
                <a:gridCol w="387350"/>
                <a:gridCol w="344488"/>
                <a:gridCol w="360362"/>
                <a:gridCol w="431800"/>
                <a:gridCol w="431800"/>
                <a:gridCol w="217488"/>
                <a:gridCol w="214312"/>
                <a:gridCol w="360363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  <a:gridCol w="576262"/>
                <a:gridCol w="719138"/>
                <a:gridCol w="504825"/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</a:tr>
            </a:tbl>
          </a:graphicData>
        </a:graphic>
      </p:graphicFrame>
      <p:sp>
        <p:nvSpPr>
          <p:cNvPr id="9" name="AutoShape 1241"/>
          <p:cNvSpPr>
            <a:spLocks noChangeArrowheads="1"/>
          </p:cNvSpPr>
          <p:nvPr/>
        </p:nvSpPr>
        <p:spPr bwMode="auto">
          <a:xfrm>
            <a:off x="1641476" y="4237020"/>
            <a:ext cx="1068635" cy="1216932"/>
          </a:xfrm>
          <a:prstGeom prst="parallelogram">
            <a:avLst>
              <a:gd name="adj" fmla="val 32906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Разделы </a:t>
            </a:r>
          </a:p>
          <a:p>
            <a:pPr algn="ctr"/>
            <a:r>
              <a:rPr lang="ru-RU" altLang="ru-RU" sz="900" dirty="0"/>
              <a:t>определяют</a:t>
            </a:r>
          </a:p>
          <a:p>
            <a:pPr algn="ctr"/>
            <a:r>
              <a:rPr lang="ru-RU" altLang="ru-RU" sz="900" dirty="0"/>
              <a:t>отраслевое </a:t>
            </a:r>
          </a:p>
          <a:p>
            <a:pPr algn="ctr"/>
            <a:r>
              <a:rPr lang="ru-RU" altLang="ru-RU" sz="900" dirty="0"/>
              <a:t>направление</a:t>
            </a:r>
          </a:p>
          <a:p>
            <a:pPr algn="ctr"/>
            <a:r>
              <a:rPr lang="ru-RU" altLang="ru-RU" sz="900" dirty="0"/>
              <a:t>расходов</a:t>
            </a:r>
          </a:p>
        </p:txBody>
      </p:sp>
      <p:sp>
        <p:nvSpPr>
          <p:cNvPr id="10" name="AutoShape 1242"/>
          <p:cNvSpPr>
            <a:spLocks noChangeArrowheads="1"/>
          </p:cNvSpPr>
          <p:nvPr/>
        </p:nvSpPr>
        <p:spPr bwMode="auto">
          <a:xfrm>
            <a:off x="2372519" y="4228193"/>
            <a:ext cx="1223962" cy="1223963"/>
          </a:xfrm>
          <a:prstGeom prst="parallelogram">
            <a:avLst>
              <a:gd name="adj" fmla="val 27668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Подразделы</a:t>
            </a:r>
          </a:p>
          <a:p>
            <a:pPr algn="ctr"/>
            <a:r>
              <a:rPr lang="ru-RU" altLang="ru-RU" sz="900" dirty="0"/>
              <a:t>детализируют</a:t>
            </a:r>
          </a:p>
          <a:p>
            <a:pPr algn="ctr"/>
            <a:r>
              <a:rPr lang="ru-RU" altLang="ru-RU" sz="900" dirty="0"/>
              <a:t>направления </a:t>
            </a:r>
          </a:p>
          <a:p>
            <a:pPr algn="ctr"/>
            <a:r>
              <a:rPr lang="ru-RU" altLang="ru-RU" sz="900" dirty="0"/>
              <a:t>в разделах</a:t>
            </a:r>
          </a:p>
        </p:txBody>
      </p:sp>
      <p:sp>
        <p:nvSpPr>
          <p:cNvPr id="12" name="AutoShape 1245"/>
          <p:cNvSpPr>
            <a:spLocks noChangeArrowheads="1"/>
          </p:cNvSpPr>
          <p:nvPr/>
        </p:nvSpPr>
        <p:spPr bwMode="auto">
          <a:xfrm>
            <a:off x="523252" y="4228194"/>
            <a:ext cx="1456460" cy="1223962"/>
          </a:xfrm>
          <a:prstGeom prst="parallelogram">
            <a:avLst>
              <a:gd name="adj" fmla="val 2464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Уникальный </a:t>
            </a:r>
          </a:p>
          <a:p>
            <a:pPr algn="ctr"/>
            <a:r>
              <a:rPr lang="ru-RU" altLang="ru-RU" sz="900" dirty="0"/>
              <a:t>код для каждого</a:t>
            </a:r>
          </a:p>
          <a:p>
            <a:pPr algn="ctr"/>
            <a:r>
              <a:rPr lang="ru-RU" altLang="ru-RU" sz="900" dirty="0"/>
              <a:t> ГРБС</a:t>
            </a:r>
          </a:p>
        </p:txBody>
      </p:sp>
      <p:sp>
        <p:nvSpPr>
          <p:cNvPr id="13" name="AutoShape 1249"/>
          <p:cNvSpPr>
            <a:spLocks noChangeArrowheads="1"/>
          </p:cNvSpPr>
          <p:nvPr/>
        </p:nvSpPr>
        <p:spPr bwMode="auto">
          <a:xfrm>
            <a:off x="3233057" y="4228194"/>
            <a:ext cx="2590800" cy="1216932"/>
          </a:xfrm>
          <a:prstGeom prst="parallelogram">
            <a:avLst>
              <a:gd name="adj" fmla="val 28443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Целевые статьи обеспечивают</a:t>
            </a:r>
          </a:p>
          <a:p>
            <a:pPr algn="ctr"/>
            <a:r>
              <a:rPr lang="ru-RU" altLang="ru-RU" sz="900" dirty="0"/>
              <a:t>привязку бюджетных ассигнований</a:t>
            </a:r>
          </a:p>
          <a:p>
            <a:pPr algn="ctr"/>
            <a:r>
              <a:rPr lang="ru-RU" altLang="ru-RU" sz="900" dirty="0"/>
              <a:t>к конкретным программам, </a:t>
            </a:r>
          </a:p>
          <a:p>
            <a:pPr algn="ctr"/>
            <a:r>
              <a:rPr lang="ru-RU" altLang="ru-RU" sz="900" dirty="0"/>
              <a:t>направлениям деятельности</a:t>
            </a:r>
          </a:p>
          <a:p>
            <a:pPr algn="ctr"/>
            <a:r>
              <a:rPr lang="ru-RU" altLang="ru-RU" sz="900" dirty="0"/>
              <a:t>субъектов бюджетного</a:t>
            </a:r>
          </a:p>
          <a:p>
            <a:pPr algn="ctr"/>
            <a:r>
              <a:rPr lang="ru-RU" altLang="ru-RU" sz="900" dirty="0"/>
              <a:t>планирования и участников</a:t>
            </a:r>
          </a:p>
          <a:p>
            <a:pPr algn="ctr"/>
            <a:r>
              <a:rPr lang="ru-RU" altLang="ru-RU" sz="900" dirty="0"/>
              <a:t>бюджетного процесса</a:t>
            </a:r>
          </a:p>
          <a:p>
            <a:pPr algn="ctr"/>
            <a:r>
              <a:rPr lang="ru-RU" altLang="ru-RU" sz="900" dirty="0"/>
              <a:t>в рамках подразделов</a:t>
            </a:r>
          </a:p>
        </p:txBody>
      </p:sp>
      <p:sp>
        <p:nvSpPr>
          <p:cNvPr id="14" name="AutoShape 1250"/>
          <p:cNvSpPr>
            <a:spLocks noChangeArrowheads="1"/>
          </p:cNvSpPr>
          <p:nvPr/>
        </p:nvSpPr>
        <p:spPr bwMode="auto">
          <a:xfrm>
            <a:off x="5364389" y="422343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Виды расходов</a:t>
            </a:r>
          </a:p>
          <a:p>
            <a:pPr algn="ctr"/>
            <a:r>
              <a:rPr lang="ru-RU" altLang="ru-RU" sz="900" dirty="0"/>
              <a:t>Указывают вид</a:t>
            </a:r>
          </a:p>
          <a:p>
            <a:pPr algn="ctr"/>
            <a:r>
              <a:rPr lang="ru-RU" altLang="ru-RU" sz="900" dirty="0"/>
              <a:t>Бюджетных </a:t>
            </a:r>
          </a:p>
          <a:p>
            <a:pPr algn="ctr"/>
            <a:r>
              <a:rPr lang="ru-RU" altLang="ru-RU" sz="900" dirty="0"/>
              <a:t>ассигнований</a:t>
            </a:r>
          </a:p>
        </p:txBody>
      </p:sp>
      <p:sp>
        <p:nvSpPr>
          <p:cNvPr id="15" name="AutoShape 1251"/>
          <p:cNvSpPr>
            <a:spLocks noChangeArrowheads="1"/>
          </p:cNvSpPr>
          <p:nvPr/>
        </p:nvSpPr>
        <p:spPr bwMode="auto">
          <a:xfrm>
            <a:off x="6516216" y="4221162"/>
            <a:ext cx="2160588" cy="1223963"/>
          </a:xfrm>
          <a:prstGeom prst="parallelogram">
            <a:avLst>
              <a:gd name="adj" fmla="val 2968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КОСГУ отражает </a:t>
            </a:r>
          </a:p>
          <a:p>
            <a:pPr algn="ctr"/>
            <a:r>
              <a:rPr lang="ru-RU" altLang="ru-RU" sz="900" dirty="0"/>
              <a:t>экономическое содержание</a:t>
            </a:r>
          </a:p>
          <a:p>
            <a:pPr algn="ctr"/>
            <a:r>
              <a:rPr lang="ru-RU" altLang="ru-RU" sz="900" dirty="0"/>
              <a:t>операций государственного</a:t>
            </a:r>
          </a:p>
          <a:p>
            <a:pPr algn="ctr"/>
            <a:r>
              <a:rPr lang="ru-RU" altLang="ru-RU" sz="900" dirty="0"/>
              <a:t>сектора. В решении</a:t>
            </a:r>
          </a:p>
          <a:p>
            <a:pPr algn="ctr"/>
            <a:r>
              <a:rPr lang="ru-RU" altLang="ru-RU" sz="900" dirty="0"/>
              <a:t>о бюджете не </a:t>
            </a:r>
          </a:p>
          <a:p>
            <a:pPr algn="ctr"/>
            <a:r>
              <a:rPr lang="ru-RU" altLang="ru-RU" sz="900" dirty="0"/>
              <a:t>применяется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0810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</a:t>
              </a:r>
              <a:r>
                <a:rPr kumimoji="0" lang="ru-RU" altLang="ru-RU" sz="17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доходы</a:t>
              </a:r>
              <a:endPara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/>
              <a:t>Дотации</a:t>
            </a:r>
            <a:r>
              <a:rPr lang="ru-RU" i="1"/>
              <a:t> </a:t>
            </a:r>
            <a:r>
              <a:rPr lang="ru-RU" sz="1400" i="1"/>
              <a:t>(</a:t>
            </a:r>
            <a:r>
              <a:rPr lang="ru-RU" sz="1400"/>
              <a:t>от лат. "</a:t>
            </a:r>
            <a:r>
              <a:rPr lang="en-US" sz="1400"/>
              <a:t>Dotatio</a:t>
            </a:r>
            <a:r>
              <a:rPr lang="ru-RU" sz="1400"/>
              <a:t>" – дар, пожертвование</a:t>
            </a:r>
            <a:r>
              <a:rPr lang="ru-RU" sz="1400" i="1"/>
              <a:t>) – </a:t>
            </a:r>
            <a:r>
              <a:rPr lang="ru-RU" sz="1400"/>
              <a:t>предоставляются без определения конкретной цели их использования</a:t>
            </a:r>
            <a:endParaRPr lang="ru-RU" sz="1400" i="1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=""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6650.4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24.12.2020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3/16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годов.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утверждены в размере 1699.7 тыс. руб.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поселения на очередной финансовый год и плановый период запланированы с учетом вступающих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 1 января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 актов,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предусматривающие внесение изменений и дополнений в налоговое и бюджетное законодательство, оказывающие влияние на доходы местного 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поступления земельного налога и безвозмездные поступления  из областного бюджета и бюджета муниципального района.</a:t>
            </a:r>
            <a:endParaRPr lang="ru-RU" sz="2900" dirty="0"/>
          </a:p>
        </p:txBody>
      </p:sp>
    </p:spTree>
    <p:extLst>
      <p:ext uri="{BB962C8B-B14F-4D97-AF65-F5344CB8AC3E}">
        <p14:creationId xmlns=""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</a:t>
            </a:r>
            <a:r>
              <a:rPr lang="ru-RU" altLang="ru-RU" sz="2000" b="1" kern="0" dirty="0" err="1" smtClean="0">
                <a:latin typeface="Arial" charset="0"/>
              </a:rPr>
              <a:t>Рудавского</a:t>
            </a:r>
            <a:r>
              <a:rPr lang="ru-RU" altLang="ru-RU" sz="2000" b="1" kern="0" dirty="0" smtClean="0">
                <a:latin typeface="Arial" charset="0"/>
              </a:rPr>
              <a:t>  сельсовета  в </a:t>
            </a:r>
            <a:r>
              <a:rPr lang="ru-RU" altLang="ru-RU" sz="2000" b="1" kern="0" dirty="0" smtClean="0">
                <a:latin typeface="Arial" charset="0"/>
              </a:rPr>
              <a:t>2021-2023 </a:t>
            </a:r>
            <a:r>
              <a:rPr lang="ru-RU" altLang="ru-RU" sz="2000" b="1" kern="0" dirty="0" smtClean="0">
                <a:latin typeface="Arial" charset="0"/>
              </a:rPr>
              <a:t>годах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6247232"/>
              </p:ext>
            </p:extLst>
          </p:nvPr>
        </p:nvGraphicFramePr>
        <p:xfrm>
          <a:off x="179512" y="1251064"/>
          <a:ext cx="8856986" cy="5192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927"/>
                <a:gridCol w="2792740"/>
                <a:gridCol w="877719"/>
                <a:gridCol w="957513"/>
                <a:gridCol w="877720"/>
                <a:gridCol w="877717"/>
                <a:gridCol w="797928"/>
                <a:gridCol w="877722"/>
              </a:tblGrid>
              <a:tr h="493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2021год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к общему объему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том числе: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1699.7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Земельный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1328.3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БЕЗВОЗМЕЗДНЫЕ ПОСТУПЛЕНИЯ БЮДЖЕТОВ ДРУГИХ УРОВНЕЙ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49,73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Дотации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Субвенция бюджетам поселений на осуществление первичного воинского учета, где отсутствуют  военные комиссариаты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Субсидии бюджетам  сельских поселений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794469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ПРОЧИЕ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БЕЗВОЗМЕЗДНЫЕ </a:t>
                      </a:r>
                      <a:r>
                        <a:rPr lang="ru-RU" sz="1200" b="1" u="none" strike="noStrike" dirty="0">
                          <a:effectLst/>
                        </a:rPr>
                        <a:t>ПОСТУПЛЕНИЯ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err="1" smtClean="0"/>
              <a:t>Рудавского</a:t>
            </a:r>
            <a:r>
              <a:rPr lang="ru-RU" altLang="ru-RU" sz="2400" b="1" kern="0" dirty="0" smtClean="0"/>
              <a:t> сельсовета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2023986"/>
              </p:ext>
            </p:extLst>
          </p:nvPr>
        </p:nvGraphicFramePr>
        <p:xfrm>
          <a:off x="539750" y="931047"/>
          <a:ext cx="7488759" cy="5926977"/>
        </p:xfrm>
        <a:graphic>
          <a:graphicData uri="http://schemas.openxmlformats.org/drawingml/2006/table">
            <a:tbl>
              <a:tblPr/>
              <a:tblGrid>
                <a:gridCol w="647874"/>
                <a:gridCol w="2448272"/>
                <a:gridCol w="792088"/>
                <a:gridCol w="720080"/>
                <a:gridCol w="792088"/>
                <a:gridCol w="648072"/>
                <a:gridCol w="792088"/>
                <a:gridCol w="648197"/>
              </a:tblGrid>
              <a:tr h="943344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6735,3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3385,4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3263,8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2.33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151,5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4,64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2053,4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30,49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1310,2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1067,5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33,71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223,2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3.31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225,5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6.66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234,4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7,18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4.62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299,1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8,83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299,0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9.17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3999,5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60,38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1398,4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41,31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1438,2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45,12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ультура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8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6120680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/>
              <a:t>Бюджет </a:t>
            </a:r>
            <a:r>
              <a:rPr lang="ru-RU" sz="1900" b="1" dirty="0" err="1" smtClean="0"/>
              <a:t>Рудавского</a:t>
            </a:r>
            <a:r>
              <a:rPr lang="ru-RU" sz="1900" b="1" dirty="0" smtClean="0"/>
              <a:t> сельсовета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Курской области с </a:t>
            </a:r>
            <a:r>
              <a:rPr lang="ru-RU" sz="1900" b="1" dirty="0" smtClean="0"/>
              <a:t>2021 </a:t>
            </a:r>
            <a:r>
              <a:rPr lang="ru-RU" sz="1900" b="1" dirty="0" smtClean="0"/>
              <a:t>года планируется дефицитным. В </a:t>
            </a:r>
            <a:r>
              <a:rPr lang="ru-RU" sz="1900" b="1" dirty="0" smtClean="0"/>
              <a:t>2021 </a:t>
            </a:r>
            <a:r>
              <a:rPr lang="ru-RU" sz="1900" b="1" dirty="0" smtClean="0"/>
              <a:t>году планируются к привлечению средства из муниципального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на частичное покрытие дефицита бюджета в размере 84.9 т. р.</a:t>
            </a:r>
            <a:endParaRPr lang="ru-RU" sz="1900" b="1" dirty="0"/>
          </a:p>
          <a:p>
            <a:pPr algn="l"/>
            <a:r>
              <a:rPr lang="ru-RU" sz="1900" b="1" dirty="0"/>
              <a:t>            Главной задачей при формировании бюджета поселения  на следующий финансовый год являлось формирование такого объема расходов, который бы соответствовал реальному прогнозу налоговых и неналоговых доходов и объему поступлений от других бюджетов бюджетной системы.</a:t>
            </a:r>
          </a:p>
          <a:p>
            <a:pPr algn="l"/>
            <a:r>
              <a:rPr lang="ru-RU" sz="1900" b="1" dirty="0"/>
              <a:t>При этом приоритетами в расходовании средств бюджета становятся:</a:t>
            </a:r>
          </a:p>
          <a:p>
            <a:pPr algn="l"/>
            <a:r>
              <a:rPr lang="ru-RU" sz="1900" b="1" dirty="0"/>
              <a:t>-обеспечение своевременности и полноты выплаты заработной платы работникам бюджетной сферы. Необходимо учитывать, что на заседании Правительства РФ в рамках формирования федерального бюджета принято предложение по увеличению минимального размера оплаты труда с 1 января </a:t>
            </a:r>
            <a:r>
              <a:rPr lang="ru-RU" sz="1900" b="1" dirty="0" smtClean="0"/>
              <a:t>2021 </a:t>
            </a:r>
            <a:r>
              <a:rPr lang="ru-RU" sz="1900" b="1" dirty="0"/>
              <a:t>года на уровень ожидаемой инфляции текущего </a:t>
            </a:r>
            <a:r>
              <a:rPr lang="ru-RU" sz="1900" b="1" dirty="0" smtClean="0"/>
              <a:t> года 12130руб.</a:t>
            </a:r>
            <a:endParaRPr lang="ru-RU" sz="1900" b="1" dirty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4436,5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1733,6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1763,2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программы: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   роли    малого    и    среднего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  на  территории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      ;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совершенствование  нормативной  правовой  базы предпринимательской  деятельности  и   устранение административных барьеров на пути развития малого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предпринимательства;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информационная  поддержка   субъектов   малого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консультативная  поддержка  малого  и  среднего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мероприятия  по   решению   кадровых   проблем субъектов малого предпринимательства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318" y="188640"/>
            <a:ext cx="8964488" cy="1656184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966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200" b="1" i="1" dirty="0" err="1" smtClean="0">
                <a:solidFill>
                  <a:srgbClr val="00B0F0"/>
                </a:solidFill>
                <a:effectLst/>
              </a:rPr>
              <a:t>Рудавского</a:t>
            </a:r>
            <a:r>
              <a:rPr lang="ru-RU" sz="32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200" b="1" i="1" dirty="0" smtClean="0">
                <a:solidFill>
                  <a:srgbClr val="00B0F0"/>
                </a:solidFill>
                <a:effectLst/>
              </a:rPr>
            </a:br>
            <a:r>
              <a:rPr lang="ru-RU" sz="3200" b="1" i="1" dirty="0" smtClean="0">
                <a:solidFill>
                  <a:srgbClr val="00B0F0"/>
                </a:solidFill>
                <a:effectLst/>
              </a:rPr>
              <a:t> сельсовета!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856984" cy="439248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является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/>
              <a:t>Основными целями настоящей Программы являются:</a:t>
            </a:r>
          </a:p>
          <a:p>
            <a:r>
              <a:rPr lang="ru-RU" sz="1800" dirty="0" smtClean="0"/>
              <a:t>создание условий для обеспечения широкого (на основе равенства возможностей) участия жителей муниципального образования в культурном процессе и доступа всех категорий населения к отечественному культурному наследию и культурным ценностям;</a:t>
            </a:r>
          </a:p>
          <a:p>
            <a:r>
              <a:rPr lang="ru-RU" sz="1800" dirty="0" smtClean="0"/>
              <a:t>сохранение и развитие культурного потенциала муниципального образования;</a:t>
            </a:r>
          </a:p>
          <a:p>
            <a:r>
              <a:rPr lang="ru-RU" sz="1800" dirty="0" smtClean="0"/>
              <a:t>повышение социальной роли культуры в укреплении институтов гражданского общества, влияние на формирование общественного сознания и общественной системы ценностей посредством эффективного использования потенциала муниципального образования;</a:t>
            </a:r>
          </a:p>
          <a:p>
            <a:r>
              <a:rPr lang="ru-RU" sz="1800" dirty="0" smtClean="0"/>
              <a:t>сохранение и последующее формирование культурной самобытности муниципального образования.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</p:txBody>
      </p:sp>
    </p:spTree>
    <p:extLst>
      <p:ext uri="{BB962C8B-B14F-4D97-AF65-F5344CB8AC3E}">
        <p14:creationId xmlns="" xmlns:p14="http://schemas.microsoft.com/office/powerpoint/2010/main" val="1701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808717"/>
            <a:ext cx="9144000" cy="48691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рассматривает цели, задачи, приоритеты и механизмы, направленные на обеспечение эффективности управления муниципальной собственностью, повышения доходов от его использования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Создание условий для эффективного развития и совершенствования муниципальной службы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сельсовете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эффективной системы управления муниципальной службой;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муниципальных служащих за результаты своей деятельности;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открытости и прозрачности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укрепление материально-технической базы, необходимой для эффективного развития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единой системы непрерывного обучения муниципальных служащих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Развитие муниципальной</a:t>
            </a:r>
            <a:br>
              <a:rPr lang="ru-RU" sz="2000" dirty="0" smtClean="0"/>
            </a:br>
            <a:r>
              <a:rPr lang="ru-RU" sz="2000" dirty="0" smtClean="0"/>
              <a:t>службы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</a:t>
            </a:r>
            <a:br>
              <a:rPr lang="ru-RU" sz="2000" dirty="0" smtClean="0"/>
            </a:br>
            <a:r>
              <a:rPr lang="ru-RU" sz="2000" dirty="0" smtClean="0"/>
              <a:t>Курской области  на 2019-2021 годы”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207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89654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Основными направлениями реализации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пожарной безопасности в границах населенных пунктов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создание условий для организации добровольной пожарной охраны, а также для участия граждан в обеспечении первичных мер пожарной безопасности  в иных формах;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- оснащение территорий общего пользования первичными средствами тушения пожаров и противопожарным инвентарем;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организация и принятие мер по оповещению населения и подразделений Государственной противопожарной службы о пожаре;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принятие мер по локализации пожара в границах населенных пунктов и спасению  людей и имущества до прибытия подразделений    государственной противопожарной службы;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включение мероприятий по обеспечению пожарной  безопасности в планы, схемы и программы развития территорий сельского поселения;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установление особого противопожарного режима в случае повышения пожарной опасности.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247" y="260648"/>
            <a:ext cx="7772400" cy="129614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000" dirty="0" smtClean="0"/>
              <a:t>Муниципальная программа «Защита населения и территории от чрезвычайных ситуаций  и обеспечения пожарной безопасности и безопасности людей на водных объектах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 Курской области на 2019-2021 годы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/>
            </a:br>
            <a:r>
              <a:rPr lang="ru-RU" altLang="ru-RU" sz="1800" kern="0" dirty="0" smtClean="0"/>
              <a:t>"О бюджетном процессе в </a:t>
            </a:r>
            <a:r>
              <a:rPr lang="ru-RU" altLang="ru-RU" sz="1800" kern="0" dirty="0" err="1" smtClean="0"/>
              <a:t>Рудавском</a:t>
            </a:r>
            <a:r>
              <a:rPr lang="ru-RU" altLang="ru-RU" sz="1800" kern="0" dirty="0" smtClean="0"/>
              <a:t> сельсовете", утверждённым решением Собрания депутатов</a:t>
            </a:r>
            <a:r>
              <a:rPr lang="ru-RU" altLang="ru-RU" sz="1800" kern="0" dirty="0"/>
              <a:t> </a:t>
            </a:r>
            <a:r>
              <a:rPr lang="ru-RU" altLang="ru-RU" sz="1800" kern="0" dirty="0" err="1" smtClean="0"/>
              <a:t>Рудавского</a:t>
            </a:r>
            <a:r>
              <a:rPr lang="ru-RU" altLang="ru-RU" sz="1800" kern="0" dirty="0" smtClean="0"/>
              <a:t> сельсовета  от 31.10.2017 г. № 20/104. с внесенными изменениями и дополнениями в редакции от 24.04.2018 г №26/126 и от 22.10.2019 г. №40/163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98296"/>
            <a:ext cx="4104456" cy="6427048"/>
          </a:xfrm>
        </p:spPr>
        <p:txBody>
          <a:bodyPr>
            <a:no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319336" cy="64807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Курской области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4675" y="1680548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756578" y="4101786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85599" y="5223184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86082" y="1897016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48743" y="703860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129893" y="2968800"/>
            <a:ext cx="649946" cy="53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4787900" y="1999260"/>
            <a:ext cx="124" cy="106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5990202" y="3022806"/>
            <a:ext cx="453461" cy="40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311524" y="4076700"/>
            <a:ext cx="396875" cy="42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694" cy="641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587957" y="3106925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667306" y="139374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338240" y="141166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29154" y="3477354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80928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«О бюджете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  на основе стратегических целей и задач, определенных Бюджетной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политикой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соответствующей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решением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31.10.2017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20/104.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Бюджетная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основания для формирования и реализации с 1 января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муниципальных программ были установлены Бюджетным кодексом Российской Федерации и Решением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24.12.2020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/16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и Положения 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утвержденного решением Собрания депутатов  от 31.10.2017 N 20/104. 	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192688"/>
          </a:xfrm>
        </p:spPr>
        <p:txBody>
          <a:bodyPr>
            <a:normAutofit lnSpcReduction="10000"/>
          </a:bodyPr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на 2021-2023 годы» утверждено 7 муниципальных программ: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объектах.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идеологией бюджетной политики традиционно остается улучшение условий жизни и самочувствия жителей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период до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 представлены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о бюджете в соответствии с бюджетной классификацией.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3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1906</TotalTime>
  <Words>1501</Words>
  <Application>Microsoft Office PowerPoint</Application>
  <PresentationFormat>Экран (4:3)</PresentationFormat>
  <Paragraphs>401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Уважаемые жители Рудавского  сельсовета!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</vt:lpstr>
      <vt:lpstr>Слайд 18</vt:lpstr>
      <vt:lpstr>Развитие малого и среднего предпринимательства на территории муниципального образования «Рудавский сельсовет» Обоянского района Курской области.</vt:lpstr>
      <vt:lpstr>Развитие культуры муниципального образования Рудавский сельсовет».</vt:lpstr>
      <vt:lpstr>Развитие муниципальной службы в Рудавском сельсовете Обоянского района Курской области  на 2019-2021 годы”</vt:lpstr>
      <vt:lpstr>Муниципальная программа «Защита населения и территории от чрезвычайных ситуаций  и обеспечения пожарной безопасности и безопасности людей на водных объектах в Рудавском сельсовете Обоянского района Курской области на 2019-2021 годы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268</cp:revision>
  <cp:lastPrinted>2014-05-13T11:35:02Z</cp:lastPrinted>
  <dcterms:created xsi:type="dcterms:W3CDTF">2014-05-12T16:47:43Z</dcterms:created>
  <dcterms:modified xsi:type="dcterms:W3CDTF">2020-12-28T20:19:40Z</dcterms:modified>
</cp:coreProperties>
</file>