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2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Бюджет</a:t>
            </a:r>
            <a:r>
              <a:rPr lang="x-none" b="1" smtClean="0"/>
              <a:t> </a:t>
            </a:r>
            <a:r>
              <a:rPr lang="ru-RU" b="1" dirty="0" err="1" smtClean="0"/>
              <a:t>Рудавского</a:t>
            </a:r>
            <a:r>
              <a:rPr lang="x-none" b="1" smtClean="0"/>
              <a:t> сельс</a:t>
            </a:r>
            <a:r>
              <a:rPr lang="ru-RU" b="1" dirty="0" err="1" smtClean="0"/>
              <a:t>овета</a:t>
            </a:r>
            <a:r>
              <a:rPr lang="ru-RU" b="1" dirty="0" smtClean="0"/>
              <a:t> </a:t>
            </a:r>
            <a:r>
              <a:rPr lang="ru-RU" b="1" dirty="0" err="1" smtClean="0"/>
              <a:t>Обоянского</a:t>
            </a:r>
            <a:r>
              <a:rPr lang="ru-RU" b="1" dirty="0" smtClean="0"/>
              <a:t> района Курской области</a:t>
            </a:r>
            <a:r>
              <a:rPr lang="x-none" b="1" smtClean="0"/>
              <a:t> </a:t>
            </a:r>
            <a:r>
              <a:rPr lang="x-none" b="1"/>
              <a:t>на </a:t>
            </a:r>
            <a:r>
              <a:rPr lang="x-none" b="1" smtClean="0"/>
              <a:t>20</a:t>
            </a:r>
            <a:r>
              <a:rPr lang="ru-RU" b="1" dirty="0" smtClean="0"/>
              <a:t>20</a:t>
            </a:r>
            <a:r>
              <a:rPr lang="x-none" b="1" smtClean="0"/>
              <a:t> </a:t>
            </a:r>
            <a:r>
              <a:rPr lang="x-none" b="1" dirty="0"/>
              <a:t>год 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</a:t>
            </a:r>
            <a:r>
              <a:rPr lang="ru-RU" b="1" dirty="0" smtClean="0"/>
              <a:t>21</a:t>
            </a:r>
            <a:r>
              <a:rPr lang="x-none" b="1" smtClean="0"/>
              <a:t>-20</a:t>
            </a:r>
            <a:r>
              <a:rPr lang="ru-RU" b="1" dirty="0" smtClean="0"/>
              <a:t>22</a:t>
            </a:r>
            <a:r>
              <a:rPr lang="x-none" b="1" smtClean="0"/>
              <a:t> </a:t>
            </a:r>
            <a:r>
              <a:rPr lang="x-none" b="1" dirty="0" smtClean="0"/>
              <a:t>год</a:t>
            </a:r>
            <a:r>
              <a:rPr lang="ru-RU" b="1" dirty="0" smtClean="0"/>
              <a:t>ы</a:t>
            </a:r>
            <a:r>
              <a:rPr lang="x-none" b="1" dirty="0" smtClean="0"/>
              <a:t>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0" y="548680"/>
            <a:ext cx="7993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 dirty="0"/>
              <a:t>Бюджетная классификация Российской Федерации</a:t>
            </a:r>
            <a:r>
              <a:rPr lang="ru-RU" altLang="ru-RU" sz="1400" dirty="0"/>
              <a:t> – группировка доходов,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расходов и источников финансирования дефицитов бюджетов бюджетной системы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Российской Федерации, используемая для составления и исполнения бюджетов,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составления бюджетной отчётности, обеспечивающей сопоставимость показателей бюджетов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бюджетной системы Российской Федерации (статья 18 Бюджетного Кодекса)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3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620633"/>
              </p:ext>
            </p:extLst>
          </p:nvPr>
        </p:nvGraphicFramePr>
        <p:xfrm>
          <a:off x="827881" y="2061567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241"/>
          <p:cNvSpPr>
            <a:spLocks noChangeArrowheads="1"/>
          </p:cNvSpPr>
          <p:nvPr/>
        </p:nvSpPr>
        <p:spPr bwMode="auto">
          <a:xfrm>
            <a:off x="1641476" y="4237020"/>
            <a:ext cx="1068635" cy="1216932"/>
          </a:xfrm>
          <a:prstGeom prst="parallelogram">
            <a:avLst>
              <a:gd name="adj" fmla="val 32906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Разделы </a:t>
            </a:r>
          </a:p>
          <a:p>
            <a:pPr algn="ctr"/>
            <a:r>
              <a:rPr lang="ru-RU" altLang="ru-RU" sz="900" dirty="0"/>
              <a:t>определяют</a:t>
            </a:r>
          </a:p>
          <a:p>
            <a:pPr algn="ctr"/>
            <a:r>
              <a:rPr lang="ru-RU" altLang="ru-RU" sz="900" dirty="0"/>
              <a:t>отраслевое </a:t>
            </a:r>
          </a:p>
          <a:p>
            <a:pPr algn="ctr"/>
            <a:r>
              <a:rPr lang="ru-RU" altLang="ru-RU" sz="900" dirty="0"/>
              <a:t>направление</a:t>
            </a:r>
          </a:p>
          <a:p>
            <a:pPr algn="ctr"/>
            <a:r>
              <a:rPr lang="ru-RU" altLang="ru-RU" sz="900" dirty="0"/>
              <a:t>расходов</a:t>
            </a:r>
          </a:p>
        </p:txBody>
      </p:sp>
      <p:sp>
        <p:nvSpPr>
          <p:cNvPr id="10" name="AutoShape 1242"/>
          <p:cNvSpPr>
            <a:spLocks noChangeArrowheads="1"/>
          </p:cNvSpPr>
          <p:nvPr/>
        </p:nvSpPr>
        <p:spPr bwMode="auto">
          <a:xfrm>
            <a:off x="2372519" y="4228193"/>
            <a:ext cx="1223962" cy="1223963"/>
          </a:xfrm>
          <a:prstGeom prst="parallelogram">
            <a:avLst>
              <a:gd name="adj" fmla="val 27668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Подразделы</a:t>
            </a:r>
          </a:p>
          <a:p>
            <a:pPr algn="ctr"/>
            <a:r>
              <a:rPr lang="ru-RU" altLang="ru-RU" sz="900" dirty="0"/>
              <a:t>детализируют</a:t>
            </a:r>
          </a:p>
          <a:p>
            <a:pPr algn="ctr"/>
            <a:r>
              <a:rPr lang="ru-RU" altLang="ru-RU" sz="900" dirty="0"/>
              <a:t>направления </a:t>
            </a:r>
          </a:p>
          <a:p>
            <a:pPr algn="ctr"/>
            <a:r>
              <a:rPr lang="ru-RU" altLang="ru-RU" sz="900" dirty="0"/>
              <a:t>в разделах</a:t>
            </a:r>
          </a:p>
        </p:txBody>
      </p:sp>
      <p:sp>
        <p:nvSpPr>
          <p:cNvPr id="12" name="AutoShape 1245"/>
          <p:cNvSpPr>
            <a:spLocks noChangeArrowheads="1"/>
          </p:cNvSpPr>
          <p:nvPr/>
        </p:nvSpPr>
        <p:spPr bwMode="auto">
          <a:xfrm>
            <a:off x="523252" y="4228194"/>
            <a:ext cx="1456460" cy="1223962"/>
          </a:xfrm>
          <a:prstGeom prst="parallelogram">
            <a:avLst>
              <a:gd name="adj" fmla="val 2464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Уникальный </a:t>
            </a:r>
          </a:p>
          <a:p>
            <a:pPr algn="ctr"/>
            <a:r>
              <a:rPr lang="ru-RU" altLang="ru-RU" sz="900" dirty="0"/>
              <a:t>код для каждого</a:t>
            </a:r>
          </a:p>
          <a:p>
            <a:pPr algn="ctr"/>
            <a:r>
              <a:rPr lang="ru-RU" altLang="ru-RU" sz="900" dirty="0"/>
              <a:t> ГРБС</a:t>
            </a:r>
          </a:p>
        </p:txBody>
      </p:sp>
      <p:sp>
        <p:nvSpPr>
          <p:cNvPr id="13" name="AutoShape 1249"/>
          <p:cNvSpPr>
            <a:spLocks noChangeArrowheads="1"/>
          </p:cNvSpPr>
          <p:nvPr/>
        </p:nvSpPr>
        <p:spPr bwMode="auto">
          <a:xfrm>
            <a:off x="3233057" y="4228194"/>
            <a:ext cx="2590800" cy="1216932"/>
          </a:xfrm>
          <a:prstGeom prst="parallelogram">
            <a:avLst>
              <a:gd name="adj" fmla="val 28443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Целевые статьи обеспечивают</a:t>
            </a:r>
          </a:p>
          <a:p>
            <a:pPr algn="ctr"/>
            <a:r>
              <a:rPr lang="ru-RU" altLang="ru-RU" sz="900" dirty="0"/>
              <a:t>привязку бюджетных ассигнований</a:t>
            </a:r>
          </a:p>
          <a:p>
            <a:pPr algn="ctr"/>
            <a:r>
              <a:rPr lang="ru-RU" altLang="ru-RU" sz="900" dirty="0"/>
              <a:t>к конкретным программам, </a:t>
            </a:r>
          </a:p>
          <a:p>
            <a:pPr algn="ctr"/>
            <a:r>
              <a:rPr lang="ru-RU" altLang="ru-RU" sz="900" dirty="0"/>
              <a:t>направлениям деятельности</a:t>
            </a:r>
          </a:p>
          <a:p>
            <a:pPr algn="ctr"/>
            <a:r>
              <a:rPr lang="ru-RU" altLang="ru-RU" sz="900" dirty="0"/>
              <a:t>субъектов бюджетного</a:t>
            </a:r>
          </a:p>
          <a:p>
            <a:pPr algn="ctr"/>
            <a:r>
              <a:rPr lang="ru-RU" altLang="ru-RU" sz="900" dirty="0"/>
              <a:t>планирования и участников</a:t>
            </a:r>
          </a:p>
          <a:p>
            <a:pPr algn="ctr"/>
            <a:r>
              <a:rPr lang="ru-RU" altLang="ru-RU" sz="900" dirty="0"/>
              <a:t>бюджетного процесса</a:t>
            </a:r>
          </a:p>
          <a:p>
            <a:pPr algn="ctr"/>
            <a:r>
              <a:rPr lang="ru-RU" altLang="ru-RU" sz="900" dirty="0"/>
              <a:t>в рамках подразделов</a:t>
            </a:r>
          </a:p>
        </p:txBody>
      </p:sp>
      <p:sp>
        <p:nvSpPr>
          <p:cNvPr id="14" name="AutoShape 1250"/>
          <p:cNvSpPr>
            <a:spLocks noChangeArrowheads="1"/>
          </p:cNvSpPr>
          <p:nvPr/>
        </p:nvSpPr>
        <p:spPr bwMode="auto">
          <a:xfrm>
            <a:off x="5364389" y="422343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Виды расходов</a:t>
            </a:r>
          </a:p>
          <a:p>
            <a:pPr algn="ctr"/>
            <a:r>
              <a:rPr lang="ru-RU" altLang="ru-RU" sz="900" dirty="0"/>
              <a:t>Указывают вид</a:t>
            </a:r>
          </a:p>
          <a:p>
            <a:pPr algn="ctr"/>
            <a:r>
              <a:rPr lang="ru-RU" altLang="ru-RU" sz="900" dirty="0"/>
              <a:t>Бюджетных </a:t>
            </a:r>
          </a:p>
          <a:p>
            <a:pPr algn="ctr"/>
            <a:r>
              <a:rPr lang="ru-RU" altLang="ru-RU" sz="900" dirty="0"/>
              <a:t>ассигнований</a:t>
            </a:r>
          </a:p>
        </p:txBody>
      </p:sp>
      <p:sp>
        <p:nvSpPr>
          <p:cNvPr id="15" name="AutoShape 1251"/>
          <p:cNvSpPr>
            <a:spLocks noChangeArrowheads="1"/>
          </p:cNvSpPr>
          <p:nvPr/>
        </p:nvSpPr>
        <p:spPr bwMode="auto">
          <a:xfrm>
            <a:off x="6516216" y="4221162"/>
            <a:ext cx="2160588" cy="1223963"/>
          </a:xfrm>
          <a:prstGeom prst="parallelogram">
            <a:avLst>
              <a:gd name="adj" fmla="val 2968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КОСГУ отражает </a:t>
            </a:r>
          </a:p>
          <a:p>
            <a:pPr algn="ctr"/>
            <a:r>
              <a:rPr lang="ru-RU" altLang="ru-RU" sz="900" dirty="0"/>
              <a:t>экономическое содержание</a:t>
            </a:r>
          </a:p>
          <a:p>
            <a:pPr algn="ctr"/>
            <a:r>
              <a:rPr lang="ru-RU" altLang="ru-RU" sz="900" dirty="0"/>
              <a:t>операций государственного</a:t>
            </a:r>
          </a:p>
          <a:p>
            <a:pPr algn="ctr"/>
            <a:r>
              <a:rPr lang="ru-RU" altLang="ru-RU" sz="900" dirty="0"/>
              <a:t>сектора. В решении</a:t>
            </a:r>
          </a:p>
          <a:p>
            <a:pPr algn="ctr"/>
            <a:r>
              <a:rPr lang="ru-RU" altLang="ru-RU" sz="900" dirty="0"/>
              <a:t>о бюджете не </a:t>
            </a:r>
          </a:p>
          <a:p>
            <a:pPr algn="ctr"/>
            <a:r>
              <a:rPr lang="ru-RU" altLang="ru-RU" sz="900" dirty="0"/>
              <a:t>применяется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081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сумме 6845.6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целом с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параметров, утвержденных Решением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23.12.2019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2/170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872.5,1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2020 год доходы увеличены налоговые доходы на 269.7 тыс.руб. относительно параметров, утвержденных Решением Собрания 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на 2019 г.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бюджета поселения на очередной финансовый год и плановый период запланированы с учетом вступающих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актов,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внесение изменений и дополнений в налоговое и бюджетное законодательство, оказывающие влияние на доходы местного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поступления земельного налога и безвозмездные поступления  из областного бюджета и бюджета муниципального района.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</a:t>
            </a:r>
            <a:r>
              <a:rPr lang="ru-RU" altLang="ru-RU" sz="2000" b="1" kern="0" dirty="0" err="1" smtClean="0">
                <a:latin typeface="Arial" charset="0"/>
              </a:rPr>
              <a:t>Рудавского</a:t>
            </a:r>
            <a:r>
              <a:rPr lang="ru-RU" altLang="ru-RU" sz="2000" b="1" kern="0" dirty="0" smtClean="0">
                <a:latin typeface="Arial" charset="0"/>
              </a:rPr>
              <a:t>  сельсовета  в 2020-2022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247232"/>
              </p:ext>
            </p:extLst>
          </p:nvPr>
        </p:nvGraphicFramePr>
        <p:xfrm>
          <a:off x="179512" y="1251064"/>
          <a:ext cx="8856986" cy="491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27"/>
                <a:gridCol w="2792740"/>
                <a:gridCol w="877719"/>
                <a:gridCol w="957513"/>
                <a:gridCol w="877720"/>
                <a:gridCol w="877717"/>
                <a:gridCol w="797928"/>
                <a:gridCol w="877722"/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к общему объему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6845.6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3251.4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3258.6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1698.1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1702.8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Неналоговые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неналоговые доходы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5147.6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1555.8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ПРОЧИЕ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2023986"/>
              </p:ext>
            </p:extLst>
          </p:nvPr>
        </p:nvGraphicFramePr>
        <p:xfrm>
          <a:off x="539750" y="1357299"/>
          <a:ext cx="8424863" cy="5678080"/>
        </p:xfrm>
        <a:graphic>
          <a:graphicData uri="http://schemas.openxmlformats.org/drawingml/2006/table">
            <a:tbl>
              <a:tblPr/>
              <a:tblGrid>
                <a:gridCol w="647874"/>
                <a:gridCol w="2448272"/>
                <a:gridCol w="936104"/>
                <a:gridCol w="792088"/>
                <a:gridCol w="720080"/>
                <a:gridCol w="792088"/>
                <a:gridCol w="648072"/>
                <a:gridCol w="792088"/>
                <a:gridCol w="648197"/>
              </a:tblGrid>
              <a:tr h="65759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9108.7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6930.4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3251.4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3258.6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3446.2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2426.7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36.24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1379.0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42.41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1159.6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35.58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194.5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201.9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207.3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6.36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4.97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9.17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4996.5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3949.3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55.39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1295.9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39.85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1470.9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ультура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/>
              <a:t>Бюджет </a:t>
            </a:r>
            <a:r>
              <a:rPr lang="ru-RU" sz="1900" b="1" dirty="0" err="1" smtClean="0"/>
              <a:t>Рудавского</a:t>
            </a:r>
            <a:r>
              <a:rPr lang="ru-RU" sz="1900" b="1" dirty="0" smtClean="0"/>
              <a:t> сельсовета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Курской области с 2020 года планируется дефицитным. В 2020 году планируются к привлечению средства из муниципального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на частичное покрытие дефицита бюджета в размере 84.9 т. р.</a:t>
            </a:r>
            <a:endParaRPr lang="ru-RU" sz="1900" b="1" dirty="0"/>
          </a:p>
          <a:p>
            <a:pPr algn="l"/>
            <a:r>
              <a:rPr lang="ru-RU" sz="1900" b="1" dirty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dirty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dirty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</a:t>
            </a:r>
            <a:r>
              <a:rPr lang="ru-RU" sz="1900" b="1" dirty="0" smtClean="0"/>
              <a:t>2020 </a:t>
            </a:r>
            <a:r>
              <a:rPr lang="ru-RU" sz="1900" b="1" dirty="0"/>
              <a:t>года на уровень ожидаемой инфляции текущего </a:t>
            </a:r>
            <a:r>
              <a:rPr lang="ru-RU" sz="1900" b="1" dirty="0" smtClean="0"/>
              <a:t> года 12130руб.</a:t>
            </a:r>
            <a:endParaRPr lang="ru-RU" sz="1900" b="1" dirty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4316.8тыс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1621.0 тыс. рублей, в 2022 году 1795,8 тыс.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программы: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   роли    малого    и    среднего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  на  территории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     ;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предпринимательства;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информационная  поддержка   субъектов   малого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мероприятия  по   решению   кадровых   проблем субъектов малого предпринимательства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18" y="188640"/>
            <a:ext cx="8964488" cy="165618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b="1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  <a:effectLst/>
              </a:rPr>
            </a:b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856984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Основными целями настоящей Программы являются:</a:t>
            </a:r>
          </a:p>
          <a:p>
            <a:r>
              <a:rPr lang="ru-RU" sz="1800" dirty="0" smtClean="0"/>
              <a:t>создание условий для обеспечения широкого (на основе равенства возможностей) участия жителей муниципального образования в культурном процессе и доступа всех категорий населения к отечественному культурному наследию и культурным ценностям;</a:t>
            </a:r>
          </a:p>
          <a:p>
            <a:r>
              <a:rPr lang="ru-RU" sz="1800" dirty="0" smtClean="0"/>
              <a:t>сохранение и развитие культурного потенциала муниципального образования;</a:t>
            </a:r>
          </a:p>
          <a:p>
            <a:r>
              <a:rPr lang="ru-RU" sz="1800" dirty="0" smtClean="0"/>
              <a:t>повышение социальной роли культуры в укреплении институтов гражданского общества, влияние на формирование общественного сознания и общественной системы ценностей посредством эффективного использования потенциала муниципального образования;</a:t>
            </a:r>
          </a:p>
          <a:p>
            <a:r>
              <a:rPr lang="ru-RU" sz="1800" dirty="0" smtClean="0"/>
              <a:t>сохранение и последующее формирование культурной самобытности муниципального образования.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</p:txBody>
      </p:sp>
    </p:spTree>
    <p:extLst>
      <p:ext uri="{BB962C8B-B14F-4D97-AF65-F5344CB8AC3E}">
        <p14:creationId xmlns:p14="http://schemas.microsoft.com/office/powerpoint/2010/main" xmlns="" val="170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808717"/>
            <a:ext cx="9144000" cy="4869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рассматривает цели, задачи, приоритеты и механизмы, направленные на обеспечение эффективности управления муниципальной собственностью, повышения доходов от его использования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 для эффективного развития и совершенствования муниципальной службы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сельсовете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эффективной системы управления муниципальной службой;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муниципальных служащих за результаты своей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открытости и прозрачности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базы, необходимой для эффективного развития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единой системы непрерывного обучения муниципальных служащих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муниципальной</a:t>
            </a:r>
            <a:br>
              <a:rPr lang="ru-RU" sz="2000" dirty="0" smtClean="0"/>
            </a:br>
            <a:r>
              <a:rPr lang="ru-RU" sz="2000" dirty="0" smtClean="0"/>
              <a:t>службы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Курской области  на 2019-2021 годы”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направлениями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пожарной безопасности в границах населенных пунктов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создание условий для организации добровольной пожарной охраны, а также для участия граждан в обеспечении первичных мер пожарной безопасности  в иных формах;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- оснащение территорий общего пользования первичными средствами тушения пожаров и противопожарным инвентарем;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и принятие мер по оповещению населения и подразделений Государственной противопожарной службы о пожаре;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принятие мер по локализации пожара в границах населенных пунктов и спасению  людей и имущества до прибытия подразделений    государственной противопожарной службы;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включение мероприятий по обеспечению пожарной  безопасности в планы, схемы и программы развития территорий сельского поселения;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установление особого противопожарного режима в случае повышения пожарной опасности.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47" y="260648"/>
            <a:ext cx="7772400" cy="129614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dirty="0" smtClean="0"/>
              <a:t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 Курской области на 2019-2021 годы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20/104. с внесенными изменениями и дополнениями в редакции от 24.04.2018 г №26/126 и от 22.10.2019 г. №40/163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«О бюджете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  на основе стратегических целей и задач, определенных Бюджетной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соответствующей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N 20/104.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Бюджетная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 для формирования и реализации с 1 января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муниципальных программ были установлены Бюджетным кодексом Российской Федерации и Решением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23.12.2019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42/170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Положения 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утвержденного решением Собрания депутатов  от 31.10.2017 N 20/104. 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 lnSpcReduction="10000"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 утверждено 7 муниципальных программ: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 границах населенных пунктов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бюджетной политики традиционно остается улучшение условий жизни и самочувствия жителей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период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 представлены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 бюджете в соответствии с бюджетной классификацией.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1862</TotalTime>
  <Words>1491</Words>
  <Application>Microsoft Office PowerPoint</Application>
  <PresentationFormat>Экран (4:3)</PresentationFormat>
  <Paragraphs>409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Уважаемые жители Рудавского  сельсовета!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</vt:lpstr>
      <vt:lpstr>Слайд 18</vt:lpstr>
      <vt:lpstr>Развитие малого и среднего предпринимательства на территории муниципального образования «Рудавский сельсовет» Обоянского района Курской области.</vt:lpstr>
      <vt:lpstr>Развитие культуры муниципального образования Рудавский сельсовет».</vt:lpstr>
      <vt:lpstr>Развитие муниципальной службы в Рудавском сельсовете Обоянского района Курской области  на 2019-2021 годы”</vt:lpstr>
      <vt:lpstr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Рудавском сельсовете Обоянского района Курской области на 2019-2021 годы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256</cp:revision>
  <cp:lastPrinted>2014-05-13T11:35:02Z</cp:lastPrinted>
  <dcterms:created xsi:type="dcterms:W3CDTF">2014-05-12T16:47:43Z</dcterms:created>
  <dcterms:modified xsi:type="dcterms:W3CDTF">2020-01-08T06:27:17Z</dcterms:modified>
</cp:coreProperties>
</file>